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0"/>
  </p:notesMasterIdLst>
  <p:sldIdLst>
    <p:sldId id="285" r:id="rId2"/>
    <p:sldId id="286" r:id="rId3"/>
    <p:sldId id="258" r:id="rId4"/>
    <p:sldId id="259" r:id="rId5"/>
    <p:sldId id="260" r:id="rId6"/>
    <p:sldId id="283" r:id="rId7"/>
    <p:sldId id="282" r:id="rId8"/>
    <p:sldId id="284" r:id="rId9"/>
    <p:sldId id="281" r:id="rId10"/>
    <p:sldId id="278" r:id="rId11"/>
    <p:sldId id="262" r:id="rId12"/>
    <p:sldId id="275" r:id="rId13"/>
    <p:sldId id="274" r:id="rId14"/>
    <p:sldId id="269" r:id="rId15"/>
    <p:sldId id="276" r:id="rId16"/>
    <p:sldId id="264" r:id="rId17"/>
    <p:sldId id="27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4089" userDrawn="1">
          <p15:clr>
            <a:srgbClr val="A4A3A4"/>
          </p15:clr>
        </p15:guide>
        <p15:guide id="3" pos="3613" userDrawn="1">
          <p15:clr>
            <a:srgbClr val="A4A3A4"/>
          </p15:clr>
        </p15:guide>
        <p15:guide id="4" pos="3137" userDrawn="1">
          <p15:clr>
            <a:srgbClr val="A4A3A4"/>
          </p15:clr>
        </p15:guide>
        <p15:guide id="5"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55"/>
    <a:srgbClr val="7A97AF"/>
    <a:srgbClr val="D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48871" autoAdjust="0"/>
  </p:normalViewPr>
  <p:slideViewPr>
    <p:cSldViewPr snapToGrid="0">
      <p:cViewPr varScale="1">
        <p:scale>
          <a:sx n="43" d="100"/>
          <a:sy n="43" d="100"/>
        </p:scale>
        <p:origin x="2150" y="58"/>
      </p:cViewPr>
      <p:guideLst>
        <p:guide orient="horz" pos="2478"/>
        <p:guide pos="4089"/>
        <p:guide pos="3613"/>
        <p:guide pos="3137"/>
        <p:guide orient="horz" pos="48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7717205320634"/>
          <c:y val="0.36143426908379023"/>
          <c:w val="0.75245426012901129"/>
          <c:h val="0.53443985794621907"/>
        </c:manualLayout>
      </c:layout>
      <c:pieChart>
        <c:varyColors val="1"/>
        <c:ser>
          <c:idx val="0"/>
          <c:order val="0"/>
          <c:tx>
            <c:strRef>
              <c:f>Sheet1!$B$1</c:f>
              <c:strCache>
                <c:ptCount val="1"/>
                <c:pt idx="0">
                  <c:v>Stage 3</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26CE-EA4F-91D0-908BBAADE82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26CE-EA4F-91D0-908BBAADE829}"/>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26CE-EA4F-91D0-908BBAADE829}"/>
              </c:ext>
            </c:extLst>
          </c:dPt>
          <c:dPt>
            <c:idx val="3"/>
            <c:bubble3D val="0"/>
            <c:spPr>
              <a:solidFill>
                <a:schemeClr val="tx1">
                  <a:lumMod val="95000"/>
                  <a:lumOff val="5000"/>
                </a:schemeClr>
              </a:solidFill>
              <a:ln w="19050">
                <a:solidFill>
                  <a:schemeClr val="lt1"/>
                </a:solidFill>
              </a:ln>
              <a:effectLst/>
            </c:spPr>
            <c:extLst>
              <c:ext xmlns:c16="http://schemas.microsoft.com/office/drawing/2014/chart" uri="{C3380CC4-5D6E-409C-BE32-E72D297353CC}">
                <c16:uniqueId val="{00000007-26CE-EA4F-91D0-908BBAADE8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"Gold" Members</c:v>
                </c:pt>
                <c:pt idx="1">
                  <c:v>"Red" Members</c:v>
                </c:pt>
                <c:pt idx="2">
                  <c:v>"Blue" Members</c:v>
                </c:pt>
                <c:pt idx="3">
                  <c:v>"Black" Members</c:v>
                </c:pt>
              </c:strCache>
            </c:strRef>
          </c:cat>
          <c:val>
            <c:numRef>
              <c:f>Sheet1!$B$2:$B$5</c:f>
              <c:numCache>
                <c:formatCode>0%</c:formatCode>
                <c:ptCount val="4"/>
                <c:pt idx="0">
                  <c:v>7.2164948453610003E-2</c:v>
                </c:pt>
                <c:pt idx="1">
                  <c:v>0.26002290950739998</c:v>
                </c:pt>
                <c:pt idx="2">
                  <c:v>0.31538755250099998</c:v>
                </c:pt>
                <c:pt idx="3">
                  <c:v>0.35242458953799999</c:v>
                </c:pt>
              </c:numCache>
            </c:numRef>
          </c:val>
          <c:extLst>
            <c:ext xmlns:c16="http://schemas.microsoft.com/office/drawing/2014/chart" uri="{C3380CC4-5D6E-409C-BE32-E72D297353CC}">
              <c16:uniqueId val="{00000008-26CE-EA4F-91D0-908BBAADE82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3764653053741903E-2"/>
          <c:y val="0.900311897450637"/>
          <c:w val="0.90623534694625807"/>
          <c:h val="9.96880101227675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42B55"/>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DB6DB-2BBA-B64E-8B19-1768913D6F4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GB"/>
        </a:p>
      </dgm:t>
    </dgm:pt>
    <dgm:pt modelId="{D52D7ACB-E67C-9B42-879F-77E957B16BEE}">
      <dgm:prSet custT="1"/>
      <dgm:spPr/>
      <dgm:t>
        <a:bodyPr/>
        <a:lstStyle/>
        <a:p>
          <a:r>
            <a:rPr lang="en-US" sz="1800" b="1" dirty="0">
              <a:solidFill>
                <a:schemeClr val="bg1"/>
              </a:solidFill>
              <a:latin typeface="Arial" panose="020B0604020202020204" pitchFamily="34" charset="0"/>
              <a:cs typeface="Arial" panose="020B0604020202020204" pitchFamily="34" charset="0"/>
            </a:rPr>
            <a:t>Club</a:t>
          </a:r>
          <a:endParaRPr lang="en-GB" sz="1800" b="1" dirty="0">
            <a:solidFill>
              <a:schemeClr val="bg1"/>
            </a:solidFill>
            <a:latin typeface="Arial" panose="020B0604020202020204" pitchFamily="34" charset="0"/>
            <a:cs typeface="Arial" panose="020B0604020202020204" pitchFamily="34" charset="0"/>
          </a:endParaRPr>
        </a:p>
      </dgm:t>
    </dgm:pt>
    <dgm:pt modelId="{13F9DF53-E94F-304A-AC6B-5F3263ADECC1}" type="parTrans" cxnId="{B7A914E6-6A22-944C-A745-AD2436798485}">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C50B5158-2B31-5E42-9D03-B0838E7A6BE2}" type="sibTrans" cxnId="{B7A914E6-6A22-944C-A745-AD2436798485}">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E7364D5A-39BF-264C-BCB3-B9A8023CB8AC}">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Provide a safe and friendly place to shoot</a:t>
          </a:r>
          <a:endParaRPr lang="en-GB" sz="1400" b="0" dirty="0">
            <a:solidFill>
              <a:srgbClr val="142B55"/>
            </a:solidFill>
            <a:latin typeface="Arial" panose="020B0604020202020204" pitchFamily="34" charset="0"/>
            <a:cs typeface="Arial" panose="020B0604020202020204" pitchFamily="34" charset="0"/>
          </a:endParaRPr>
        </a:p>
      </dgm:t>
    </dgm:pt>
    <dgm:pt modelId="{A512A84D-3E40-924A-BE6E-932122727CD9}" type="parTrans" cxnId="{5D610AC2-0E60-4642-A69F-4F19F99F7792}">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935548B7-4897-B346-AB89-4426B849304A}" type="sibTrans" cxnId="{5D610AC2-0E60-4642-A69F-4F19F99F7792}">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B29C7A6D-AD2A-1C47-A038-1969720071CE}">
      <dgm:prSet custT="1"/>
      <dgm:spPr/>
      <dgm:t>
        <a:bodyPr/>
        <a:lstStyle/>
        <a:p>
          <a:r>
            <a:rPr lang="en-US" sz="1800" b="1" dirty="0">
              <a:solidFill>
                <a:schemeClr val="bg1"/>
              </a:solidFill>
              <a:latin typeface="Arial" panose="020B0604020202020204" pitchFamily="34" charset="0"/>
              <a:cs typeface="Arial" panose="020B0604020202020204" pitchFamily="34" charset="0"/>
            </a:rPr>
            <a:t>Region </a:t>
          </a:r>
          <a:endParaRPr lang="en-GB" sz="1800" b="1" dirty="0">
            <a:solidFill>
              <a:schemeClr val="bg1"/>
            </a:solidFill>
            <a:latin typeface="Arial" panose="020B0604020202020204" pitchFamily="34" charset="0"/>
            <a:cs typeface="Arial" panose="020B0604020202020204" pitchFamily="34" charset="0"/>
          </a:endParaRPr>
        </a:p>
      </dgm:t>
    </dgm:pt>
    <dgm:pt modelId="{1AE2E139-F07F-A944-A40D-E986809D74DB}" type="parTrans" cxnId="{71BB7986-03E1-4B4C-A602-EEA60FC59A46}">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A641F890-79F5-F84F-B191-640E61CD3407}" type="sibTrans" cxnId="{71BB7986-03E1-4B4C-A602-EEA60FC59A46}">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D56CBBAF-73C9-0843-B620-2F8084BF8532}">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Provide a safe and friendly regional community space</a:t>
          </a:r>
          <a:endParaRPr lang="en-GB" sz="1400" b="0" dirty="0">
            <a:solidFill>
              <a:srgbClr val="142B55"/>
            </a:solidFill>
            <a:latin typeface="Arial" panose="020B0604020202020204" pitchFamily="34" charset="0"/>
            <a:cs typeface="Arial" panose="020B0604020202020204" pitchFamily="34" charset="0"/>
          </a:endParaRPr>
        </a:p>
      </dgm:t>
    </dgm:pt>
    <dgm:pt modelId="{2CBDD232-8D19-024A-8851-3A05A69A14F6}" type="parTrans" cxnId="{566E8AB5-0B6B-EC40-B8EF-67109652D33A}">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46651CEE-5590-3448-9AC3-29AA0CF34119}" type="sibTrans" cxnId="{566E8AB5-0B6B-EC40-B8EF-67109652D33A}">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A4603B94-25E4-BD4D-B839-9F8166950A80}">
      <dgm:prSet custT="1"/>
      <dgm:spPr/>
      <dgm:t>
        <a:bodyPr/>
        <a:lstStyle/>
        <a:p>
          <a:r>
            <a:rPr lang="en-US" sz="1800" b="1" dirty="0">
              <a:solidFill>
                <a:schemeClr val="bg1"/>
              </a:solidFill>
              <a:latin typeface="Arial" panose="020B0604020202020204" pitchFamily="34" charset="0"/>
              <a:cs typeface="Arial" panose="020B0604020202020204" pitchFamily="34" charset="0"/>
            </a:rPr>
            <a:t>Home nation</a:t>
          </a:r>
          <a:endParaRPr lang="en-GB" sz="1800" b="1" dirty="0">
            <a:solidFill>
              <a:schemeClr val="bg1"/>
            </a:solidFill>
            <a:latin typeface="Arial" panose="020B0604020202020204" pitchFamily="34" charset="0"/>
            <a:cs typeface="Arial" panose="020B0604020202020204" pitchFamily="34" charset="0"/>
          </a:endParaRPr>
        </a:p>
      </dgm:t>
    </dgm:pt>
    <dgm:pt modelId="{F7CA3EDD-1BA4-F143-90D8-DBC9FC9A56EB}" type="parTrans" cxnId="{EE0C469B-2652-024F-80F7-3A20D02C5E77}">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E4C94992-331A-8D49-9CF9-671CD2625B81}" type="sibTrans" cxnId="{EE0C469B-2652-024F-80F7-3A20D02C5E77}">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6D2645D2-50A6-8A48-A017-5C097F60F9EC}">
      <dgm:prSet custT="1"/>
      <dgm:spPr/>
      <dgm:t>
        <a:bodyPr/>
        <a:lstStyle/>
        <a:p>
          <a:r>
            <a:rPr lang="en-GB" sz="1400" i="0" u="none" strike="noStrike" baseline="0" dirty="0">
              <a:solidFill>
                <a:srgbClr val="142B55"/>
              </a:solidFill>
              <a:latin typeface="Arial" panose="020B0604020202020204" pitchFamily="34" charset="0"/>
              <a:cs typeface="Arial" panose="020B0604020202020204" pitchFamily="34" charset="0"/>
            </a:rPr>
            <a:t>Provide a safe and friendly home nation community space</a:t>
          </a:r>
          <a:endParaRPr lang="en-GB" sz="1400" b="0" dirty="0">
            <a:solidFill>
              <a:srgbClr val="142B55"/>
            </a:solidFill>
            <a:latin typeface="Arial" panose="020B0604020202020204" pitchFamily="34" charset="0"/>
            <a:cs typeface="Arial" panose="020B0604020202020204" pitchFamily="34" charset="0"/>
          </a:endParaRPr>
        </a:p>
      </dgm:t>
    </dgm:pt>
    <dgm:pt modelId="{AA3EEBFE-B651-F941-BAAD-AFA4DF4B1951}" type="parTrans" cxnId="{FCC25DF8-4218-4845-B836-07997D8BBD11}">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75B37DD4-F630-B147-AABA-3B11EA9D09BB}" type="sibTrans" cxnId="{FCC25DF8-4218-4845-B836-07997D8BBD11}">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6E791751-AA6B-2540-B3DB-71D6A146ED7D}">
      <dgm:prSet custT="1"/>
      <dgm:spPr/>
      <dgm:t>
        <a:bodyPr/>
        <a:lstStyle/>
        <a:p>
          <a:r>
            <a:rPr lang="en-GB" sz="1800" b="1" dirty="0">
              <a:solidFill>
                <a:schemeClr val="bg1"/>
              </a:solidFill>
              <a:latin typeface="Arial" panose="020B0604020202020204" pitchFamily="34" charset="0"/>
              <a:cs typeface="Arial" panose="020B0604020202020204" pitchFamily="34" charset="0"/>
            </a:rPr>
            <a:t>County</a:t>
          </a:r>
        </a:p>
      </dgm:t>
    </dgm:pt>
    <dgm:pt modelId="{245561B6-159A-2248-9849-00F005B50182}" type="parTrans" cxnId="{2E14AA2D-D9C1-E041-B74B-A88A35E6B7B8}">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61E76800-3CF3-9948-BE44-B29D143CA31A}" type="sibTrans" cxnId="{2E14AA2D-D9C1-E041-B74B-A88A35E6B7B8}">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BF4E4C1A-98E9-7D43-9231-078559D8B67B}">
      <dgm:prSet custT="1"/>
      <dgm:spPr/>
      <dgm:t>
        <a:bodyPr/>
        <a:lstStyle/>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 Provide a safe and friendly county community space</a:t>
          </a:r>
        </a:p>
      </dgm:t>
    </dgm:pt>
    <dgm:pt modelId="{32F09786-0216-714B-9438-D0BB6E4B7E95}" type="parTrans" cxnId="{A7421EE6-CCF8-DF40-B3BA-25F4A363955F}">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3F502267-43A2-EE47-AF3E-2CC25A5BD3D9}" type="sibTrans" cxnId="{A7421EE6-CCF8-DF40-B3BA-25F4A363955F}">
      <dgm:prSet/>
      <dgm:spPr/>
      <dgm:t>
        <a:bodyPr/>
        <a:lstStyle/>
        <a:p>
          <a:endParaRPr lang="en-GB" sz="1400" b="0">
            <a:solidFill>
              <a:srgbClr val="142B55"/>
            </a:solidFill>
            <a:latin typeface="Arial" panose="020B0604020202020204" pitchFamily="34" charset="0"/>
            <a:cs typeface="Arial" panose="020B0604020202020204" pitchFamily="34" charset="0"/>
          </a:endParaRPr>
        </a:p>
      </dgm:t>
    </dgm:pt>
    <dgm:pt modelId="{0438F5A5-26E4-9340-81CF-6C44CB7C97D7}">
      <dgm:prSet custT="1"/>
      <dgm:spPr/>
      <dgm:t>
        <a:bodyPr/>
        <a:lstStyle/>
        <a:p>
          <a:r>
            <a:rPr lang="en-GB" sz="1800" b="1" kern="1200" dirty="0">
              <a:solidFill>
                <a:schemeClr val="bg1"/>
              </a:solidFill>
              <a:latin typeface="Arial" panose="020B0604020202020204" pitchFamily="34" charset="0"/>
              <a:ea typeface="+mn-ea"/>
              <a:cs typeface="Arial" panose="020B0604020202020204" pitchFamily="34" charset="0"/>
            </a:rPr>
            <a:t>Archery GB</a:t>
          </a:r>
        </a:p>
      </dgm:t>
    </dgm:pt>
    <dgm:pt modelId="{880715C9-AD3B-874A-9DC5-F5683FE0309B}" type="parTrans" cxnId="{220E881E-EBA5-FE40-ADC5-67B07D2DBD4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1EC97255-339F-134A-A121-2A633A2F3310}" type="sibTrans" cxnId="{220E881E-EBA5-FE40-ADC5-67B07D2DBD4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9AD1B454-D0CB-41C0-B132-8378B1E1E142}">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Support with workforce training</a:t>
          </a:r>
          <a:endParaRPr lang="en-GB" sz="1400" dirty="0">
            <a:solidFill>
              <a:srgbClr val="142B55"/>
            </a:solidFill>
            <a:latin typeface="Arial" panose="020B0604020202020204" pitchFamily="34" charset="0"/>
            <a:cs typeface="Arial" panose="020B0604020202020204" pitchFamily="34" charset="0"/>
          </a:endParaRPr>
        </a:p>
      </dgm:t>
    </dgm:pt>
    <dgm:pt modelId="{494D8C98-19E2-4C5F-91B6-1F21D663E8CD}" type="parTrans" cxnId="{0BAB3016-A295-4818-A03D-049C321F0429}">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C4D921F2-F248-4744-9ACE-2EDAB985FB17}" type="sibTrans" cxnId="{0BAB3016-A295-4818-A03D-049C321F0429}">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3B180A68-DF20-42F1-850E-8D1BBC39029F}">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Support beginners and new members and grow the sport</a:t>
          </a:r>
          <a:endParaRPr lang="en-GB" sz="1400" b="0" dirty="0">
            <a:solidFill>
              <a:srgbClr val="142B55"/>
            </a:solidFill>
            <a:latin typeface="Arial" panose="020B0604020202020204" pitchFamily="34" charset="0"/>
            <a:cs typeface="Arial" panose="020B0604020202020204" pitchFamily="34" charset="0"/>
          </a:endParaRPr>
        </a:p>
      </dgm:t>
    </dgm:pt>
    <dgm:pt modelId="{8126F870-76AE-44DF-B157-0C4765294106}" type="parTrans" cxnId="{4DAC12F9-C330-4E1A-8CEE-A8F4B11B1E09}">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ED876C1A-1B70-43FE-99D7-EC4F834DBA49}" type="sibTrans" cxnId="{4DAC12F9-C330-4E1A-8CEE-A8F4B11B1E09}">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814A10F6-43A8-434E-90F5-210B49EDA251}">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Retain current membership</a:t>
          </a:r>
          <a:endParaRPr lang="en-GB" sz="1400" b="0" dirty="0">
            <a:solidFill>
              <a:srgbClr val="142B55"/>
            </a:solidFill>
            <a:latin typeface="Arial" panose="020B0604020202020204" pitchFamily="34" charset="0"/>
            <a:cs typeface="Arial" panose="020B0604020202020204" pitchFamily="34" charset="0"/>
          </a:endParaRPr>
        </a:p>
      </dgm:t>
    </dgm:pt>
    <dgm:pt modelId="{85237A13-1169-4811-8BA5-3D68F0B60DF5}" type="parTrans" cxnId="{267E3226-CB2F-44EC-A0EC-F2E26F90D815}">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03654B77-6409-4F29-91DE-5D8DA3B04119}" type="sibTrans" cxnId="{267E3226-CB2F-44EC-A0EC-F2E26F90D815}">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CB6CE998-A81D-4B9C-B3A8-56D65E8B2E84}">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In-house competition</a:t>
          </a:r>
          <a:endParaRPr lang="en-GB" sz="1400" b="0" dirty="0">
            <a:solidFill>
              <a:srgbClr val="142B55"/>
            </a:solidFill>
            <a:latin typeface="Arial" panose="020B0604020202020204" pitchFamily="34" charset="0"/>
            <a:cs typeface="Arial" panose="020B0604020202020204" pitchFamily="34" charset="0"/>
          </a:endParaRPr>
        </a:p>
      </dgm:t>
    </dgm:pt>
    <dgm:pt modelId="{D71B1362-1EFC-4E8F-ABC4-0A0F3457A894}" type="parTrans" cxnId="{CDC0EB9C-DBB6-47D6-BE21-538FB27CBF94}">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8BA87CD6-B459-4AC6-B90D-13F7B3EABD68}" type="sibTrans" cxnId="{CDC0EB9C-DBB6-47D6-BE21-538FB27CBF94}">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6FCC0D81-FDAC-4A8E-8209-B75E4521920F}">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Support for social, coach, judge development activities</a:t>
          </a:r>
          <a:endParaRPr lang="en-GB" sz="1400" b="0" dirty="0">
            <a:solidFill>
              <a:srgbClr val="142B55"/>
            </a:solidFill>
            <a:latin typeface="Arial" panose="020B0604020202020204" pitchFamily="34" charset="0"/>
            <a:cs typeface="Arial" panose="020B0604020202020204" pitchFamily="34" charset="0"/>
          </a:endParaRPr>
        </a:p>
      </dgm:t>
    </dgm:pt>
    <dgm:pt modelId="{5D483663-2D0F-4C83-A0BC-18994AEE7081}" type="parTrans" cxnId="{46245E9C-0C60-4D64-A884-9A8A52715B92}">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CEAC149C-A5CB-432B-899D-221FA66690A0}" type="sibTrans" cxnId="{46245E9C-0C60-4D64-A884-9A8A52715B92}">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FB9C9683-F50C-4547-920C-39BD643C2DE5}">
      <dgm:prSet custT="1"/>
      <dgm:spPr/>
      <dgm:t>
        <a:bodyPr/>
        <a:lstStyle/>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Provide coach, club and judge support</a:t>
          </a:r>
        </a:p>
      </dgm:t>
    </dgm:pt>
    <dgm:pt modelId="{A284D4B0-D816-4A86-BBAA-5ED151820353}" type="parTrans" cxnId="{120ADB44-DC7D-4C5B-9140-6FE52004F35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95A4B214-BE89-4FF9-8C8B-46205C29E239}" type="sibTrans" cxnId="{120ADB44-DC7D-4C5B-9140-6FE52004F35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D8CC172B-7CE3-4098-836C-88C21BEAF3BC}">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Maintain regional squads</a:t>
          </a:r>
          <a:endParaRPr lang="en-GB" sz="1400" b="0" dirty="0">
            <a:solidFill>
              <a:srgbClr val="142B55"/>
            </a:solidFill>
            <a:latin typeface="Arial" panose="020B0604020202020204" pitchFamily="34" charset="0"/>
            <a:cs typeface="Arial" panose="020B0604020202020204" pitchFamily="34" charset="0"/>
          </a:endParaRPr>
        </a:p>
      </dgm:t>
    </dgm:pt>
    <dgm:pt modelId="{B834D673-3424-47C3-BE0E-63984A352DDF}" type="parTrans" cxnId="{F8BC43E6-E222-4E4F-9437-9639D044A733}">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E557CB6E-B0C7-4FF1-B815-CB1D79D37260}" type="sibTrans" cxnId="{F8BC43E6-E222-4E4F-9437-9639D044A733}">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BE679F40-49A3-4495-84FF-F8D6D61161D0}">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Provide coach, county and judge support</a:t>
          </a:r>
          <a:endParaRPr lang="en-GB" sz="1400" b="0" dirty="0">
            <a:solidFill>
              <a:srgbClr val="142B55"/>
            </a:solidFill>
            <a:latin typeface="Arial" panose="020B0604020202020204" pitchFamily="34" charset="0"/>
            <a:cs typeface="Arial" panose="020B0604020202020204" pitchFamily="34" charset="0"/>
          </a:endParaRPr>
        </a:p>
      </dgm:t>
    </dgm:pt>
    <dgm:pt modelId="{40BA5F07-ABD7-4CE1-BB72-AAEBDC746C59}" type="parTrans" cxnId="{E7F07C96-D156-44D8-B58A-560FC408D196}">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04E117D4-ACA6-42A9-804B-ABC653760301}" type="sibTrans" cxnId="{E7F07C96-D156-44D8-B58A-560FC408D196}">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7FAB8C07-2EBC-4EC0-90CF-EBB93877DE0D}">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Contribute to inter-county, inter-regional and other national competitions</a:t>
          </a:r>
          <a:endParaRPr lang="en-GB" sz="1400" b="0" dirty="0">
            <a:solidFill>
              <a:srgbClr val="142B55"/>
            </a:solidFill>
            <a:latin typeface="Arial" panose="020B0604020202020204" pitchFamily="34" charset="0"/>
            <a:cs typeface="Arial" panose="020B0604020202020204" pitchFamily="34" charset="0"/>
          </a:endParaRPr>
        </a:p>
      </dgm:t>
    </dgm:pt>
    <dgm:pt modelId="{50D2351D-E97F-4208-8064-5DC7A6BBCFF5}" type="parTrans" cxnId="{5544FCFE-20D5-4AB8-B456-84A3D4E43926}">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8F5F6872-AB9F-4076-8B12-2FE74613AA9F}" type="sibTrans" cxnId="{5544FCFE-20D5-4AB8-B456-84A3D4E43926}">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498907AE-0D91-448B-AACF-0B6652A00CFF}">
      <dgm:prSet custT="1"/>
      <dgm:spPr/>
      <dgm:t>
        <a:bodyPr/>
        <a:lstStyle/>
        <a:p>
          <a:r>
            <a:rPr lang="en-GB" sz="1400" i="0" u="none" strike="noStrike" baseline="0" dirty="0">
              <a:solidFill>
                <a:srgbClr val="142B55"/>
              </a:solidFill>
              <a:latin typeface="Arial" panose="020B0604020202020204" pitchFamily="34" charset="0"/>
              <a:cs typeface="Arial" panose="020B0604020202020204" pitchFamily="34" charset="0"/>
            </a:rPr>
            <a:t>Maintain good relations with regions</a:t>
          </a:r>
          <a:endParaRPr lang="en-GB" sz="1400" b="0" dirty="0">
            <a:solidFill>
              <a:srgbClr val="142B55"/>
            </a:solidFill>
            <a:latin typeface="Arial" panose="020B0604020202020204" pitchFamily="34" charset="0"/>
            <a:cs typeface="Arial" panose="020B0604020202020204" pitchFamily="34" charset="0"/>
          </a:endParaRPr>
        </a:p>
      </dgm:t>
    </dgm:pt>
    <dgm:pt modelId="{7661C919-4992-4BD0-9370-57BD2C23E3BC}" type="parTrans" cxnId="{A314CCA8-39ED-4914-847E-6814F3CC7E5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2CB674D7-26A1-4687-B049-F32AA55A0610}" type="sibTrans" cxnId="{A314CCA8-39ED-4914-847E-6814F3CC7E51}">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18DD5095-928F-4D3E-97E8-67F4D9703105}">
      <dgm:prSet custT="1"/>
      <dgm:spPr/>
      <dgm:t>
        <a:bodyPr/>
        <a:lstStyle/>
        <a:p>
          <a:r>
            <a:rPr lang="en-GB" sz="1400" i="0" u="none" strike="noStrike" baseline="0" dirty="0">
              <a:solidFill>
                <a:srgbClr val="142B55"/>
              </a:solidFill>
              <a:latin typeface="Arial" panose="020B0604020202020204" pitchFamily="34" charset="0"/>
              <a:cs typeface="Arial" panose="020B0604020202020204" pitchFamily="34" charset="0"/>
            </a:rPr>
            <a:t>Contribution to development competitions where necessary per each of the different home nation contexts</a:t>
          </a:r>
          <a:endParaRPr lang="en-GB" sz="1400" b="0" dirty="0">
            <a:solidFill>
              <a:srgbClr val="142B55"/>
            </a:solidFill>
            <a:latin typeface="Arial" panose="020B0604020202020204" pitchFamily="34" charset="0"/>
            <a:cs typeface="Arial" panose="020B0604020202020204" pitchFamily="34" charset="0"/>
          </a:endParaRPr>
        </a:p>
      </dgm:t>
    </dgm:pt>
    <dgm:pt modelId="{54C0442E-8E50-490A-BDF5-1982E58A6B46}" type="parTrans" cxnId="{EB5A8BEA-AE11-4256-BA9C-840CCE765C27}">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C2010EA1-926A-4794-894A-E5294B555C98}" type="sibTrans" cxnId="{EB5A8BEA-AE11-4256-BA9C-840CCE765C27}">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460070AE-1D85-432C-ACE0-55A60B1965B1}">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Planning for the future</a:t>
          </a:r>
          <a:endParaRPr lang="en-GB" sz="1400" dirty="0">
            <a:solidFill>
              <a:srgbClr val="142B55"/>
            </a:solidFill>
            <a:latin typeface="Arial" panose="020B0604020202020204" pitchFamily="34" charset="0"/>
            <a:cs typeface="Arial" panose="020B0604020202020204" pitchFamily="34" charset="0"/>
          </a:endParaRPr>
        </a:p>
      </dgm:t>
    </dgm:pt>
    <dgm:pt modelId="{0235904B-3A3E-4787-9A0E-B7E65188546D}" type="parTrans" cxnId="{B57AC82D-3AF7-433E-B493-B857A70A66DC}">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4E6DEFA5-5786-436A-B3AD-E2EFD0A3B650}" type="sibTrans" cxnId="{B57AC82D-3AF7-433E-B493-B857A70A66DC}">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C9E9E5D6-BAA7-4F8B-8A91-E6F6C287BE45}">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Committee support</a:t>
          </a:r>
          <a:endParaRPr lang="en-GB" sz="1400" dirty="0">
            <a:solidFill>
              <a:srgbClr val="142B55"/>
            </a:solidFill>
            <a:latin typeface="Arial" panose="020B0604020202020204" pitchFamily="34" charset="0"/>
            <a:cs typeface="Arial" panose="020B0604020202020204" pitchFamily="34" charset="0"/>
          </a:endParaRPr>
        </a:p>
      </dgm:t>
    </dgm:pt>
    <dgm:pt modelId="{7AA981C7-D81B-48F0-B333-7DB105E4322D}" type="parTrans" cxnId="{3B0831DF-B8A8-4F48-B3C0-95D9D9EDFB3E}">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2F52C5EC-DBE5-4F4A-ADFE-8F3EC4A6F9DB}" type="sibTrans" cxnId="{3B0831DF-B8A8-4F48-B3C0-95D9D9EDFB3E}">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A14E6981-9A15-4EEA-935D-480B22040F3D}">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Club development and funding support</a:t>
          </a:r>
          <a:endParaRPr lang="en-GB" sz="1400" dirty="0">
            <a:solidFill>
              <a:srgbClr val="142B55"/>
            </a:solidFill>
            <a:latin typeface="Arial" panose="020B0604020202020204" pitchFamily="34" charset="0"/>
            <a:cs typeface="Arial" panose="020B0604020202020204" pitchFamily="34" charset="0"/>
          </a:endParaRPr>
        </a:p>
      </dgm:t>
    </dgm:pt>
    <dgm:pt modelId="{527EDA82-C502-4B1C-B932-51E37D9127F3}" type="parTrans" cxnId="{E211521B-CD05-4172-9A56-309994B8473A}">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849D67C8-1805-4FE6-98C0-41C816B7ADA2}" type="sibTrans" cxnId="{E211521B-CD05-4172-9A56-309994B8473A}">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E49F54E3-783B-4AC3-9107-761E87295415}">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Competition support</a:t>
          </a:r>
          <a:endParaRPr lang="en-GB" sz="1400" dirty="0">
            <a:solidFill>
              <a:srgbClr val="142B55"/>
            </a:solidFill>
            <a:latin typeface="Arial" panose="020B0604020202020204" pitchFamily="34" charset="0"/>
            <a:cs typeface="Arial" panose="020B0604020202020204" pitchFamily="34" charset="0"/>
          </a:endParaRPr>
        </a:p>
      </dgm:t>
    </dgm:pt>
    <dgm:pt modelId="{688DA8BB-1CF6-4A95-A85C-DDFF2337969E}" type="parTrans" cxnId="{5C6242B3-B2C8-4336-93B0-EC1551CFF07E}">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9007A92B-CB21-4B02-8217-5DA10FD8AF4D}" type="sibTrans" cxnId="{5C6242B3-B2C8-4336-93B0-EC1551CFF07E}">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387933B9-9835-4022-B81F-46072552D56D}">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Sharing and communication</a:t>
          </a:r>
          <a:endParaRPr lang="en-GB" sz="1400" dirty="0">
            <a:solidFill>
              <a:srgbClr val="142B55"/>
            </a:solidFill>
            <a:latin typeface="Arial" panose="020B0604020202020204" pitchFamily="34" charset="0"/>
            <a:cs typeface="Arial" panose="020B0604020202020204" pitchFamily="34" charset="0"/>
          </a:endParaRPr>
        </a:p>
      </dgm:t>
    </dgm:pt>
    <dgm:pt modelId="{EBC59951-9005-4AAB-8C70-B197CA89AE9C}" type="parTrans" cxnId="{82B50C3C-409E-4F3D-8533-F0E5598CF05A}">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2277E45D-9CAA-40BC-A1B8-DCF872AE3F3A}" type="sibTrans" cxnId="{82B50C3C-409E-4F3D-8533-F0E5598CF05A}">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19D83C5A-7C7D-4475-A199-75E62FC0C9B7}">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Community engagement</a:t>
          </a:r>
          <a:endParaRPr lang="en-GB" sz="1400" dirty="0">
            <a:solidFill>
              <a:srgbClr val="142B55"/>
            </a:solidFill>
            <a:latin typeface="Arial" panose="020B0604020202020204" pitchFamily="34" charset="0"/>
            <a:cs typeface="Arial" panose="020B0604020202020204" pitchFamily="34" charset="0"/>
          </a:endParaRPr>
        </a:p>
      </dgm:t>
    </dgm:pt>
    <dgm:pt modelId="{036C7767-AE11-4FC2-B590-CA75EB25F46C}" type="parTrans" cxnId="{D5F64E04-75FE-4A2A-9AF2-D26EAB95632B}">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7979E970-7005-4DC5-8CF4-EF3B41984498}" type="sibTrans" cxnId="{D5F64E04-75FE-4A2A-9AF2-D26EAB95632B}">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0302AC4F-74EC-4746-80A5-8151930729D2}">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Signposting for specialist support</a:t>
          </a:r>
          <a:endParaRPr lang="en-GB" sz="1400" dirty="0">
            <a:solidFill>
              <a:srgbClr val="142B55"/>
            </a:solidFill>
            <a:latin typeface="Arial" panose="020B0604020202020204" pitchFamily="34" charset="0"/>
            <a:cs typeface="Arial" panose="020B0604020202020204" pitchFamily="34" charset="0"/>
          </a:endParaRPr>
        </a:p>
      </dgm:t>
    </dgm:pt>
    <dgm:pt modelId="{C824CB88-094F-4A54-B4A7-5082A82C4A3B}" type="parTrans" cxnId="{9F790F66-F96F-49D5-90D5-7ABBEFBDE057}">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38ACAD1C-187F-4AF1-A50C-CE4BF1BAFD88}" type="sibTrans" cxnId="{9F790F66-F96F-49D5-90D5-7ABBEFBDE057}">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10536EE4-51A7-4215-A842-8BA7A88EC543}">
      <dgm:prSet custT="1"/>
      <dgm:spPr/>
      <dgm:t>
        <a:bodyPr/>
        <a:lstStyle/>
        <a:p>
          <a:r>
            <a:rPr lang="en-GB" sz="1400" b="0" i="0" u="none" strike="noStrike" baseline="0" dirty="0">
              <a:solidFill>
                <a:srgbClr val="142B55"/>
              </a:solidFill>
              <a:latin typeface="Arial" panose="020B0604020202020204" pitchFamily="34" charset="0"/>
              <a:cs typeface="Arial" panose="020B0604020202020204" pitchFamily="34" charset="0"/>
            </a:rPr>
            <a:t>Technical support with membership fees/offer, safeguarding and archery delivery </a:t>
          </a:r>
          <a:endParaRPr lang="en-GB" sz="1400" dirty="0">
            <a:solidFill>
              <a:srgbClr val="142B55"/>
            </a:solidFill>
            <a:latin typeface="Arial" panose="020B0604020202020204" pitchFamily="34" charset="0"/>
            <a:cs typeface="Arial" panose="020B0604020202020204" pitchFamily="34" charset="0"/>
          </a:endParaRPr>
        </a:p>
      </dgm:t>
    </dgm:pt>
    <dgm:pt modelId="{6FCB9BFD-B93F-47F5-80C3-C7F512FAD7EB}" type="parTrans" cxnId="{C069D734-18FE-45B1-9CDA-1DA53704C514}">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3F34FC65-E337-4A51-A457-4795B2256906}" type="sibTrans" cxnId="{C069D734-18FE-45B1-9CDA-1DA53704C514}">
      <dgm:prSet/>
      <dgm:spPr/>
      <dgm:t>
        <a:bodyPr/>
        <a:lstStyle/>
        <a:p>
          <a:endParaRPr lang="en-GB" sz="1400">
            <a:solidFill>
              <a:srgbClr val="142B55"/>
            </a:solidFill>
            <a:latin typeface="Arial" panose="020B0604020202020204" pitchFamily="34" charset="0"/>
            <a:cs typeface="Arial" panose="020B0604020202020204" pitchFamily="34" charset="0"/>
          </a:endParaRPr>
        </a:p>
      </dgm:t>
    </dgm:pt>
    <dgm:pt modelId="{47F15CB6-FA90-4E83-8F3C-9F7C684582F5}">
      <dgm:prSet custT="1"/>
      <dgm:spPr/>
      <dgm:t>
        <a:bodyPr/>
        <a:lstStyle/>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Deliver County and Inter-county competitions</a:t>
          </a:r>
        </a:p>
      </dgm:t>
    </dgm:pt>
    <dgm:pt modelId="{30CF1F26-7C59-47D7-893C-E0895A8149C1}" type="parTrans" cxnId="{731693DF-D3E0-45E7-8662-63103AD19F7D}">
      <dgm:prSet/>
      <dgm:spPr/>
    </dgm:pt>
    <dgm:pt modelId="{D16FC3FD-6CCE-4CC9-8EF7-A856F07FC7EB}" type="sibTrans" cxnId="{731693DF-D3E0-45E7-8662-63103AD19F7D}">
      <dgm:prSet/>
      <dgm:spPr/>
    </dgm:pt>
    <dgm:pt modelId="{28507282-7A84-4786-96C4-11FD690816E5}">
      <dgm:prSet custT="1"/>
      <dgm:spPr/>
      <dgm:t>
        <a:bodyPr/>
        <a:lstStyle/>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Maintain county squads</a:t>
          </a:r>
        </a:p>
      </dgm:t>
    </dgm:pt>
    <dgm:pt modelId="{585161DA-ECA8-405C-A9EA-03A61B07CF10}" type="parTrans" cxnId="{3B067D2C-AFB5-46BE-9ADB-2DBF8587760C}">
      <dgm:prSet/>
      <dgm:spPr/>
    </dgm:pt>
    <dgm:pt modelId="{80586A09-7ADF-46E2-AC52-046829595BBA}" type="sibTrans" cxnId="{3B067D2C-AFB5-46BE-9ADB-2DBF8587760C}">
      <dgm:prSet/>
      <dgm:spPr/>
    </dgm:pt>
    <dgm:pt modelId="{975D0F69-75D7-4C77-915D-28090A3FA77A}">
      <dgm:prSet custT="1"/>
      <dgm:spPr/>
      <dgm:t>
        <a:bodyPr/>
        <a:lstStyle/>
        <a:p>
          <a:r>
            <a:rPr lang="en-GB" sz="1400" b="0" dirty="0">
              <a:solidFill>
                <a:srgbClr val="142B55"/>
              </a:solidFill>
              <a:latin typeface="Arial" panose="020B0604020202020204" pitchFamily="34" charset="0"/>
              <a:cs typeface="Arial" panose="020B0604020202020204" pitchFamily="34" charset="0"/>
            </a:rPr>
            <a:t>National and Commonwealth Team selection</a:t>
          </a:r>
        </a:p>
      </dgm:t>
    </dgm:pt>
    <dgm:pt modelId="{D731BA8B-719C-4246-B8E8-A23DB4BA9E42}" type="parTrans" cxnId="{719590A3-D16D-4A5E-BDA3-76070680B6D0}">
      <dgm:prSet/>
      <dgm:spPr/>
    </dgm:pt>
    <dgm:pt modelId="{9D0BA470-58B2-4F49-955C-F9F18DBB6F1F}" type="sibTrans" cxnId="{719590A3-D16D-4A5E-BDA3-76070680B6D0}">
      <dgm:prSet/>
      <dgm:spPr/>
    </dgm:pt>
    <dgm:pt modelId="{3FCE1546-A2CD-D646-AB3B-4BCF7EF58B28}" type="pres">
      <dgm:prSet presAssocID="{3CDDB6DB-2BBA-B64E-8B19-1768913D6F46}" presName="Name0" presStyleCnt="0">
        <dgm:presLayoutVars>
          <dgm:dir/>
          <dgm:animLvl val="lvl"/>
          <dgm:resizeHandles val="exact"/>
        </dgm:presLayoutVars>
      </dgm:prSet>
      <dgm:spPr/>
    </dgm:pt>
    <dgm:pt modelId="{D6DE0B60-890B-4A4F-B643-C5D2266D6092}" type="pres">
      <dgm:prSet presAssocID="{D52D7ACB-E67C-9B42-879F-77E957B16BEE}" presName="composite" presStyleCnt="0"/>
      <dgm:spPr/>
    </dgm:pt>
    <dgm:pt modelId="{4656465D-C8AB-0B4D-AEC3-2E46410DA3FB}" type="pres">
      <dgm:prSet presAssocID="{D52D7ACB-E67C-9B42-879F-77E957B16BEE}" presName="parTx" presStyleLbl="alignNode1" presStyleIdx="0" presStyleCnt="5" custScaleY="100000">
        <dgm:presLayoutVars>
          <dgm:chMax val="0"/>
          <dgm:chPref val="0"/>
          <dgm:bulletEnabled val="1"/>
        </dgm:presLayoutVars>
      </dgm:prSet>
      <dgm:spPr/>
    </dgm:pt>
    <dgm:pt modelId="{D81AD573-C41E-3640-8BC9-D474A3FBD261}" type="pres">
      <dgm:prSet presAssocID="{D52D7ACB-E67C-9B42-879F-77E957B16BEE}" presName="desTx" presStyleLbl="alignAccFollowNode1" presStyleIdx="0" presStyleCnt="5">
        <dgm:presLayoutVars>
          <dgm:bulletEnabled val="1"/>
        </dgm:presLayoutVars>
      </dgm:prSet>
      <dgm:spPr/>
    </dgm:pt>
    <dgm:pt modelId="{F7FA5F48-E619-CF4B-ACA9-045A676F8F7A}" type="pres">
      <dgm:prSet presAssocID="{C50B5158-2B31-5E42-9D03-B0838E7A6BE2}" presName="space" presStyleCnt="0"/>
      <dgm:spPr/>
    </dgm:pt>
    <dgm:pt modelId="{00B8D350-AF98-394B-AE0C-DAC2EF41238A}" type="pres">
      <dgm:prSet presAssocID="{6E791751-AA6B-2540-B3DB-71D6A146ED7D}" presName="composite" presStyleCnt="0"/>
      <dgm:spPr/>
    </dgm:pt>
    <dgm:pt modelId="{9482690E-5725-5548-9B7A-5E540049DDB6}" type="pres">
      <dgm:prSet presAssocID="{6E791751-AA6B-2540-B3DB-71D6A146ED7D}" presName="parTx" presStyleLbl="alignNode1" presStyleIdx="1" presStyleCnt="5">
        <dgm:presLayoutVars>
          <dgm:chMax val="0"/>
          <dgm:chPref val="0"/>
          <dgm:bulletEnabled val="1"/>
        </dgm:presLayoutVars>
      </dgm:prSet>
      <dgm:spPr/>
    </dgm:pt>
    <dgm:pt modelId="{E5601976-0B9E-8F4A-BDD7-24DE1B15074D}" type="pres">
      <dgm:prSet presAssocID="{6E791751-AA6B-2540-B3DB-71D6A146ED7D}" presName="desTx" presStyleLbl="alignAccFollowNode1" presStyleIdx="1" presStyleCnt="5">
        <dgm:presLayoutVars>
          <dgm:bulletEnabled val="1"/>
        </dgm:presLayoutVars>
      </dgm:prSet>
      <dgm:spPr/>
    </dgm:pt>
    <dgm:pt modelId="{7A8391D0-A565-1144-915B-D73F789ED92F}" type="pres">
      <dgm:prSet presAssocID="{61E76800-3CF3-9948-BE44-B29D143CA31A}" presName="space" presStyleCnt="0"/>
      <dgm:spPr/>
    </dgm:pt>
    <dgm:pt modelId="{CA8EB4FE-19B7-AF4F-A5D5-1C8882A02EEB}" type="pres">
      <dgm:prSet presAssocID="{B29C7A6D-AD2A-1C47-A038-1969720071CE}" presName="composite" presStyleCnt="0"/>
      <dgm:spPr/>
    </dgm:pt>
    <dgm:pt modelId="{17F495D9-6B69-F343-97A7-D91A25B8A1A2}" type="pres">
      <dgm:prSet presAssocID="{B29C7A6D-AD2A-1C47-A038-1969720071CE}" presName="parTx" presStyleLbl="alignNode1" presStyleIdx="2" presStyleCnt="5">
        <dgm:presLayoutVars>
          <dgm:chMax val="0"/>
          <dgm:chPref val="0"/>
          <dgm:bulletEnabled val="1"/>
        </dgm:presLayoutVars>
      </dgm:prSet>
      <dgm:spPr/>
    </dgm:pt>
    <dgm:pt modelId="{F51D3729-A521-504D-BBF0-11FDB073ACFC}" type="pres">
      <dgm:prSet presAssocID="{B29C7A6D-AD2A-1C47-A038-1969720071CE}" presName="desTx" presStyleLbl="alignAccFollowNode1" presStyleIdx="2" presStyleCnt="5">
        <dgm:presLayoutVars>
          <dgm:bulletEnabled val="1"/>
        </dgm:presLayoutVars>
      </dgm:prSet>
      <dgm:spPr/>
    </dgm:pt>
    <dgm:pt modelId="{2258F14C-C7D3-454D-8EBF-DCF35252878F}" type="pres">
      <dgm:prSet presAssocID="{A641F890-79F5-F84F-B191-640E61CD3407}" presName="space" presStyleCnt="0"/>
      <dgm:spPr/>
    </dgm:pt>
    <dgm:pt modelId="{E25A3766-C1BC-F642-AA54-CAF5697AD548}" type="pres">
      <dgm:prSet presAssocID="{A4603B94-25E4-BD4D-B839-9F8166950A80}" presName="composite" presStyleCnt="0"/>
      <dgm:spPr/>
    </dgm:pt>
    <dgm:pt modelId="{E5A491D7-686C-1245-8DC8-C31F4A941F55}" type="pres">
      <dgm:prSet presAssocID="{A4603B94-25E4-BD4D-B839-9F8166950A80}" presName="parTx" presStyleLbl="alignNode1" presStyleIdx="3" presStyleCnt="5">
        <dgm:presLayoutVars>
          <dgm:chMax val="0"/>
          <dgm:chPref val="0"/>
          <dgm:bulletEnabled val="1"/>
        </dgm:presLayoutVars>
      </dgm:prSet>
      <dgm:spPr/>
    </dgm:pt>
    <dgm:pt modelId="{CC2AD143-12D8-C149-B36F-3256F0A9D905}" type="pres">
      <dgm:prSet presAssocID="{A4603B94-25E4-BD4D-B839-9F8166950A80}" presName="desTx" presStyleLbl="alignAccFollowNode1" presStyleIdx="3" presStyleCnt="5">
        <dgm:presLayoutVars>
          <dgm:bulletEnabled val="1"/>
        </dgm:presLayoutVars>
      </dgm:prSet>
      <dgm:spPr/>
    </dgm:pt>
    <dgm:pt modelId="{E94041AE-FB11-C24A-BA32-278010762374}" type="pres">
      <dgm:prSet presAssocID="{E4C94992-331A-8D49-9CF9-671CD2625B81}" presName="space" presStyleCnt="0"/>
      <dgm:spPr/>
    </dgm:pt>
    <dgm:pt modelId="{C0A63C90-409A-0B4D-9BBE-32EAE310D2AD}" type="pres">
      <dgm:prSet presAssocID="{0438F5A5-26E4-9340-81CF-6C44CB7C97D7}" presName="composite" presStyleCnt="0"/>
      <dgm:spPr/>
    </dgm:pt>
    <dgm:pt modelId="{A83E9354-8171-BC46-85B1-3B4F761CC3EA}" type="pres">
      <dgm:prSet presAssocID="{0438F5A5-26E4-9340-81CF-6C44CB7C97D7}" presName="parTx" presStyleLbl="alignNode1" presStyleIdx="4" presStyleCnt="5">
        <dgm:presLayoutVars>
          <dgm:chMax val="0"/>
          <dgm:chPref val="0"/>
          <dgm:bulletEnabled val="1"/>
        </dgm:presLayoutVars>
      </dgm:prSet>
      <dgm:spPr/>
    </dgm:pt>
    <dgm:pt modelId="{4C155236-FF1C-7141-8EB7-DE3F645C7C15}" type="pres">
      <dgm:prSet presAssocID="{0438F5A5-26E4-9340-81CF-6C44CB7C97D7}" presName="desTx" presStyleLbl="alignAccFollowNode1" presStyleIdx="4" presStyleCnt="5">
        <dgm:presLayoutVars>
          <dgm:bulletEnabled val="1"/>
        </dgm:presLayoutVars>
      </dgm:prSet>
      <dgm:spPr/>
    </dgm:pt>
  </dgm:ptLst>
  <dgm:cxnLst>
    <dgm:cxn modelId="{30C41502-9958-8E40-80B3-7D10AD7AF773}" type="presOf" srcId="{3CDDB6DB-2BBA-B64E-8B19-1768913D6F46}" destId="{3FCE1546-A2CD-D646-AB3B-4BCF7EF58B28}" srcOrd="0" destOrd="0" presId="urn:microsoft.com/office/officeart/2005/8/layout/hList1"/>
    <dgm:cxn modelId="{D5F64E04-75FE-4A2A-9AF2-D26EAB95632B}" srcId="{0438F5A5-26E4-9340-81CF-6C44CB7C97D7}" destId="{19D83C5A-7C7D-4475-A199-75E62FC0C9B7}" srcOrd="6" destOrd="0" parTransId="{036C7767-AE11-4FC2-B590-CA75EB25F46C}" sibTransId="{7979E970-7005-4DC5-8CF4-EF3B41984498}"/>
    <dgm:cxn modelId="{3CB37706-8FB0-40CD-958A-6CD1E6A323CE}" type="presOf" srcId="{975D0F69-75D7-4C77-915D-28090A3FA77A}" destId="{CC2AD143-12D8-C149-B36F-3256F0A9D905}" srcOrd="0" destOrd="3" presId="urn:microsoft.com/office/officeart/2005/8/layout/hList1"/>
    <dgm:cxn modelId="{5A7BC512-3E60-4D6A-992F-174CFC950CC1}" type="presOf" srcId="{D8CC172B-7CE3-4098-836C-88C21BEAF3BC}" destId="{F51D3729-A521-504D-BBF0-11FDB073ACFC}" srcOrd="0" destOrd="1" presId="urn:microsoft.com/office/officeart/2005/8/layout/hList1"/>
    <dgm:cxn modelId="{BE9F4214-68EF-4D82-B03A-CBC3FA43335F}" type="presOf" srcId="{BE679F40-49A3-4495-84FF-F8D6D61161D0}" destId="{F51D3729-A521-504D-BBF0-11FDB073ACFC}" srcOrd="0" destOrd="2" presId="urn:microsoft.com/office/officeart/2005/8/layout/hList1"/>
    <dgm:cxn modelId="{0BAB3016-A295-4818-A03D-049C321F0429}" srcId="{0438F5A5-26E4-9340-81CF-6C44CB7C97D7}" destId="{9AD1B454-D0CB-41C0-B132-8378B1E1E142}" srcOrd="0" destOrd="0" parTransId="{494D8C98-19E2-4C5F-91B6-1F21D663E8CD}" sibTransId="{C4D921F2-F248-4744-9ACE-2EDAB985FB17}"/>
    <dgm:cxn modelId="{B130C018-A864-A14B-9835-1F730054B144}" type="presOf" srcId="{0438F5A5-26E4-9340-81CF-6C44CB7C97D7}" destId="{A83E9354-8171-BC46-85B1-3B4F761CC3EA}" srcOrd="0" destOrd="0" presId="urn:microsoft.com/office/officeart/2005/8/layout/hList1"/>
    <dgm:cxn modelId="{E211521B-CD05-4172-9A56-309994B8473A}" srcId="{0438F5A5-26E4-9340-81CF-6C44CB7C97D7}" destId="{A14E6981-9A15-4EEA-935D-480B22040F3D}" srcOrd="3" destOrd="0" parTransId="{527EDA82-C502-4B1C-B932-51E37D9127F3}" sibTransId="{849D67C8-1805-4FE6-98C0-41C816B7ADA2}"/>
    <dgm:cxn modelId="{220E881E-EBA5-FE40-ADC5-67B07D2DBD41}" srcId="{3CDDB6DB-2BBA-B64E-8B19-1768913D6F46}" destId="{0438F5A5-26E4-9340-81CF-6C44CB7C97D7}" srcOrd="4" destOrd="0" parTransId="{880715C9-AD3B-874A-9DC5-F5683FE0309B}" sibTransId="{1EC97255-339F-134A-A121-2A633A2F3310}"/>
    <dgm:cxn modelId="{01A67423-7ADA-499E-A841-DCFD12F7D8D3}" type="presOf" srcId="{7FAB8C07-2EBC-4EC0-90CF-EBB93877DE0D}" destId="{F51D3729-A521-504D-BBF0-11FDB073ACFC}" srcOrd="0" destOrd="3" presId="urn:microsoft.com/office/officeart/2005/8/layout/hList1"/>
    <dgm:cxn modelId="{267E3226-CB2F-44EC-A0EC-F2E26F90D815}" srcId="{D52D7ACB-E67C-9B42-879F-77E957B16BEE}" destId="{814A10F6-43A8-434E-90F5-210B49EDA251}" srcOrd="2" destOrd="0" parTransId="{85237A13-1169-4811-8BA5-3D68F0B60DF5}" sibTransId="{03654B77-6409-4F29-91DE-5D8DA3B04119}"/>
    <dgm:cxn modelId="{F5759629-CAB1-4BCD-B245-3CD00D52197D}" type="presOf" srcId="{498907AE-0D91-448B-AACF-0B6652A00CFF}" destId="{CC2AD143-12D8-C149-B36F-3256F0A9D905}" srcOrd="0" destOrd="1" presId="urn:microsoft.com/office/officeart/2005/8/layout/hList1"/>
    <dgm:cxn modelId="{3B067D2C-AFB5-46BE-9ADB-2DBF8587760C}" srcId="{6E791751-AA6B-2540-B3DB-71D6A146ED7D}" destId="{28507282-7A84-4786-96C4-11FD690816E5}" srcOrd="2" destOrd="0" parTransId="{585161DA-ECA8-405C-A9EA-03A61B07CF10}" sibTransId="{80586A09-7ADF-46E2-AC52-046829595BBA}"/>
    <dgm:cxn modelId="{2E14AA2D-D9C1-E041-B74B-A88A35E6B7B8}" srcId="{3CDDB6DB-2BBA-B64E-8B19-1768913D6F46}" destId="{6E791751-AA6B-2540-B3DB-71D6A146ED7D}" srcOrd="1" destOrd="0" parTransId="{245561B6-159A-2248-9849-00F005B50182}" sibTransId="{61E76800-3CF3-9948-BE44-B29D143CA31A}"/>
    <dgm:cxn modelId="{B57AC82D-3AF7-433E-B493-B857A70A66DC}" srcId="{0438F5A5-26E4-9340-81CF-6C44CB7C97D7}" destId="{460070AE-1D85-432C-ACE0-55A60B1965B1}" srcOrd="1" destOrd="0" parTransId="{0235904B-3A3E-4787-9A0E-B7E65188546D}" sibTransId="{4E6DEFA5-5786-436A-B3AD-E2EFD0A3B650}"/>
    <dgm:cxn modelId="{C069D734-18FE-45B1-9CDA-1DA53704C514}" srcId="{0438F5A5-26E4-9340-81CF-6C44CB7C97D7}" destId="{10536EE4-51A7-4215-A842-8BA7A88EC543}" srcOrd="8" destOrd="0" parTransId="{6FCB9BFD-B93F-47F5-80C3-C7F512FAD7EB}" sibTransId="{3F34FC65-E337-4A51-A457-4795B2256906}"/>
    <dgm:cxn modelId="{82B50C3C-409E-4F3D-8533-F0E5598CF05A}" srcId="{0438F5A5-26E4-9340-81CF-6C44CB7C97D7}" destId="{387933B9-9835-4022-B81F-46072552D56D}" srcOrd="5" destOrd="0" parTransId="{EBC59951-9005-4AAB-8C70-B197CA89AE9C}" sibTransId="{2277E45D-9CAA-40BC-A1B8-DCF872AE3F3A}"/>
    <dgm:cxn modelId="{A352773D-1610-40FB-B0F4-5372CE012622}" type="presOf" srcId="{387933B9-9835-4022-B81F-46072552D56D}" destId="{4C155236-FF1C-7141-8EB7-DE3F645C7C15}" srcOrd="0" destOrd="5" presId="urn:microsoft.com/office/officeart/2005/8/layout/hList1"/>
    <dgm:cxn modelId="{2D224D3E-EB39-4B9C-96FD-9CEACE262643}" type="presOf" srcId="{9AD1B454-D0CB-41C0-B132-8378B1E1E142}" destId="{4C155236-FF1C-7141-8EB7-DE3F645C7C15}" srcOrd="0" destOrd="0" presId="urn:microsoft.com/office/officeart/2005/8/layout/hList1"/>
    <dgm:cxn modelId="{0BCA3E60-B490-6E45-8E49-60B0ADD83918}" type="presOf" srcId="{6E791751-AA6B-2540-B3DB-71D6A146ED7D}" destId="{9482690E-5725-5548-9B7A-5E540049DDB6}" srcOrd="0" destOrd="0" presId="urn:microsoft.com/office/officeart/2005/8/layout/hList1"/>
    <dgm:cxn modelId="{85E3A663-7481-D64F-B1B1-9367AA15D8E2}" type="presOf" srcId="{B29C7A6D-AD2A-1C47-A038-1969720071CE}" destId="{17F495D9-6B69-F343-97A7-D91A25B8A1A2}" srcOrd="0" destOrd="0" presId="urn:microsoft.com/office/officeart/2005/8/layout/hList1"/>
    <dgm:cxn modelId="{120ADB44-DC7D-4C5B-9140-6FE52004F351}" srcId="{6E791751-AA6B-2540-B3DB-71D6A146ED7D}" destId="{FB9C9683-F50C-4547-920C-39BD643C2DE5}" srcOrd="3" destOrd="0" parTransId="{A284D4B0-D816-4A86-BBAA-5ED151820353}" sibTransId="{95A4B214-BE89-4FF9-8C8B-46205C29E239}"/>
    <dgm:cxn modelId="{9F790F66-F96F-49D5-90D5-7ABBEFBDE057}" srcId="{0438F5A5-26E4-9340-81CF-6C44CB7C97D7}" destId="{0302AC4F-74EC-4746-80A5-8151930729D2}" srcOrd="7" destOrd="0" parTransId="{C824CB88-094F-4A54-B4A7-5082A82C4A3B}" sibTransId="{38ACAD1C-187F-4AF1-A50C-CE4BF1BAFD88}"/>
    <dgm:cxn modelId="{6031A547-9994-4382-9985-A4B3AA594AED}" type="presOf" srcId="{19D83C5A-7C7D-4475-A199-75E62FC0C9B7}" destId="{4C155236-FF1C-7141-8EB7-DE3F645C7C15}" srcOrd="0" destOrd="6" presId="urn:microsoft.com/office/officeart/2005/8/layout/hList1"/>
    <dgm:cxn modelId="{C4658674-AAA3-4DFA-BC21-5B92B866C6E1}" type="presOf" srcId="{3B180A68-DF20-42F1-850E-8D1BBC39029F}" destId="{D81AD573-C41E-3640-8BC9-D474A3FBD261}" srcOrd="0" destOrd="1" presId="urn:microsoft.com/office/officeart/2005/8/layout/hList1"/>
    <dgm:cxn modelId="{7C3D0B7F-4DD7-45E7-8084-9E65C29BABA9}" type="presOf" srcId="{814A10F6-43A8-434E-90F5-210B49EDA251}" destId="{D81AD573-C41E-3640-8BC9-D474A3FBD261}" srcOrd="0" destOrd="2" presId="urn:microsoft.com/office/officeart/2005/8/layout/hList1"/>
    <dgm:cxn modelId="{E813797F-F5FE-47EB-A96D-D01908669357}" type="presOf" srcId="{18DD5095-928F-4D3E-97E8-67F4D9703105}" destId="{CC2AD143-12D8-C149-B36F-3256F0A9D905}" srcOrd="0" destOrd="2" presId="urn:microsoft.com/office/officeart/2005/8/layout/hList1"/>
    <dgm:cxn modelId="{71BB7986-03E1-4B4C-A602-EEA60FC59A46}" srcId="{3CDDB6DB-2BBA-B64E-8B19-1768913D6F46}" destId="{B29C7A6D-AD2A-1C47-A038-1969720071CE}" srcOrd="2" destOrd="0" parTransId="{1AE2E139-F07F-A944-A40D-E986809D74DB}" sibTransId="{A641F890-79F5-F84F-B191-640E61CD3407}"/>
    <dgm:cxn modelId="{E7F07C96-D156-44D8-B58A-560FC408D196}" srcId="{B29C7A6D-AD2A-1C47-A038-1969720071CE}" destId="{BE679F40-49A3-4495-84FF-F8D6D61161D0}" srcOrd="2" destOrd="0" parTransId="{40BA5F07-ABD7-4CE1-BB72-AAEBDC746C59}" sibTransId="{04E117D4-ACA6-42A9-804B-ABC653760301}"/>
    <dgm:cxn modelId="{4E5B2199-B8B5-9142-9CF9-F94043F00CAA}" type="presOf" srcId="{6D2645D2-50A6-8A48-A017-5C097F60F9EC}" destId="{CC2AD143-12D8-C149-B36F-3256F0A9D905}" srcOrd="0" destOrd="0" presId="urn:microsoft.com/office/officeart/2005/8/layout/hList1"/>
    <dgm:cxn modelId="{EE0C469B-2652-024F-80F7-3A20D02C5E77}" srcId="{3CDDB6DB-2BBA-B64E-8B19-1768913D6F46}" destId="{A4603B94-25E4-BD4D-B839-9F8166950A80}" srcOrd="3" destOrd="0" parTransId="{F7CA3EDD-1BA4-F143-90D8-DBC9FC9A56EB}" sibTransId="{E4C94992-331A-8D49-9CF9-671CD2625B81}"/>
    <dgm:cxn modelId="{46245E9C-0C60-4D64-A884-9A8A52715B92}" srcId="{D52D7ACB-E67C-9B42-879F-77E957B16BEE}" destId="{6FCC0D81-FDAC-4A8E-8209-B75E4521920F}" srcOrd="4" destOrd="0" parTransId="{5D483663-2D0F-4C83-A0BC-18994AEE7081}" sibTransId="{CEAC149C-A5CB-432B-899D-221FA66690A0}"/>
    <dgm:cxn modelId="{CDC0EB9C-DBB6-47D6-BE21-538FB27CBF94}" srcId="{D52D7ACB-E67C-9B42-879F-77E957B16BEE}" destId="{CB6CE998-A81D-4B9C-B3A8-56D65E8B2E84}" srcOrd="3" destOrd="0" parTransId="{D71B1362-1EFC-4E8F-ABC4-0A0F3457A894}" sibTransId="{8BA87CD6-B459-4AC6-B90D-13F7B3EABD68}"/>
    <dgm:cxn modelId="{1AFD439E-9B58-324D-84F9-7B3A29EE8AD6}" type="presOf" srcId="{D52D7ACB-E67C-9B42-879F-77E957B16BEE}" destId="{4656465D-C8AB-0B4D-AEC3-2E46410DA3FB}" srcOrd="0" destOrd="0" presId="urn:microsoft.com/office/officeart/2005/8/layout/hList1"/>
    <dgm:cxn modelId="{719590A3-D16D-4A5E-BDA3-76070680B6D0}" srcId="{A4603B94-25E4-BD4D-B839-9F8166950A80}" destId="{975D0F69-75D7-4C77-915D-28090A3FA77A}" srcOrd="3" destOrd="0" parTransId="{D731BA8B-719C-4246-B8E8-A23DB4BA9E42}" sibTransId="{9D0BA470-58B2-4F49-955C-F9F18DBB6F1F}"/>
    <dgm:cxn modelId="{D54E0DA5-AA26-4771-B29D-039910BA94CE}" type="presOf" srcId="{10536EE4-51A7-4215-A842-8BA7A88EC543}" destId="{4C155236-FF1C-7141-8EB7-DE3F645C7C15}" srcOrd="0" destOrd="8" presId="urn:microsoft.com/office/officeart/2005/8/layout/hList1"/>
    <dgm:cxn modelId="{368B9EA5-F9E6-4A1B-A72D-38FC701AE13B}" type="presOf" srcId="{FB9C9683-F50C-4547-920C-39BD643C2DE5}" destId="{E5601976-0B9E-8F4A-BDD7-24DE1B15074D}" srcOrd="0" destOrd="3" presId="urn:microsoft.com/office/officeart/2005/8/layout/hList1"/>
    <dgm:cxn modelId="{F0C770A7-C54A-4225-A465-BF1EF93DBF59}" type="presOf" srcId="{460070AE-1D85-432C-ACE0-55A60B1965B1}" destId="{4C155236-FF1C-7141-8EB7-DE3F645C7C15}" srcOrd="0" destOrd="1" presId="urn:microsoft.com/office/officeart/2005/8/layout/hList1"/>
    <dgm:cxn modelId="{A314CCA8-39ED-4914-847E-6814F3CC7E51}" srcId="{A4603B94-25E4-BD4D-B839-9F8166950A80}" destId="{498907AE-0D91-448B-AACF-0B6652A00CFF}" srcOrd="1" destOrd="0" parTransId="{7661C919-4992-4BD0-9370-57BD2C23E3BC}" sibTransId="{2CB674D7-26A1-4687-B049-F32AA55A0610}"/>
    <dgm:cxn modelId="{A90327AB-8EB4-474E-A4E6-6A21E381A87F}" type="presOf" srcId="{47F15CB6-FA90-4E83-8F3C-9F7C684582F5}" destId="{E5601976-0B9E-8F4A-BDD7-24DE1B15074D}" srcOrd="0" destOrd="1" presId="urn:microsoft.com/office/officeart/2005/8/layout/hList1"/>
    <dgm:cxn modelId="{5C6242B3-B2C8-4336-93B0-EC1551CFF07E}" srcId="{0438F5A5-26E4-9340-81CF-6C44CB7C97D7}" destId="{E49F54E3-783B-4AC3-9107-761E87295415}" srcOrd="4" destOrd="0" parTransId="{688DA8BB-1CF6-4A95-A85C-DDFF2337969E}" sibTransId="{9007A92B-CB21-4B02-8217-5DA10FD8AF4D}"/>
    <dgm:cxn modelId="{566E8AB5-0B6B-EC40-B8EF-67109652D33A}" srcId="{B29C7A6D-AD2A-1C47-A038-1969720071CE}" destId="{D56CBBAF-73C9-0843-B620-2F8084BF8532}" srcOrd="0" destOrd="0" parTransId="{2CBDD232-8D19-024A-8851-3A05A69A14F6}" sibTransId="{46651CEE-5590-3448-9AC3-29AA0CF34119}"/>
    <dgm:cxn modelId="{42EAE2B7-3BD9-439B-82F6-860B550B771B}" type="presOf" srcId="{0302AC4F-74EC-4746-80A5-8151930729D2}" destId="{4C155236-FF1C-7141-8EB7-DE3F645C7C15}" srcOrd="0" destOrd="7" presId="urn:microsoft.com/office/officeart/2005/8/layout/hList1"/>
    <dgm:cxn modelId="{EC778EBF-DE8E-4E76-B34A-B8E9660958B2}" type="presOf" srcId="{CB6CE998-A81D-4B9C-B3A8-56D65E8B2E84}" destId="{D81AD573-C41E-3640-8BC9-D474A3FBD261}" srcOrd="0" destOrd="3" presId="urn:microsoft.com/office/officeart/2005/8/layout/hList1"/>
    <dgm:cxn modelId="{5D610AC2-0E60-4642-A69F-4F19F99F7792}" srcId="{D52D7ACB-E67C-9B42-879F-77E957B16BEE}" destId="{E7364D5A-39BF-264C-BCB3-B9A8023CB8AC}" srcOrd="0" destOrd="0" parTransId="{A512A84D-3E40-924A-BE6E-932122727CD9}" sibTransId="{935548B7-4897-B346-AB89-4426B849304A}"/>
    <dgm:cxn modelId="{216C75D0-6FA4-4A37-A9C7-DE3F25ACB890}" type="presOf" srcId="{A14E6981-9A15-4EEA-935D-480B22040F3D}" destId="{4C155236-FF1C-7141-8EB7-DE3F645C7C15}" srcOrd="0" destOrd="3" presId="urn:microsoft.com/office/officeart/2005/8/layout/hList1"/>
    <dgm:cxn modelId="{36EB7ADC-127E-1A46-B9AC-1B4C78EE2756}" type="presOf" srcId="{E7364D5A-39BF-264C-BCB3-B9A8023CB8AC}" destId="{D81AD573-C41E-3640-8BC9-D474A3FBD261}" srcOrd="0" destOrd="0" presId="urn:microsoft.com/office/officeart/2005/8/layout/hList1"/>
    <dgm:cxn modelId="{250017DE-1E03-7947-B023-13AF2221F7D9}" type="presOf" srcId="{D56CBBAF-73C9-0843-B620-2F8084BF8532}" destId="{F51D3729-A521-504D-BBF0-11FDB073ACFC}" srcOrd="0" destOrd="0" presId="urn:microsoft.com/office/officeart/2005/8/layout/hList1"/>
    <dgm:cxn modelId="{3B0831DF-B8A8-4F48-B3C0-95D9D9EDFB3E}" srcId="{0438F5A5-26E4-9340-81CF-6C44CB7C97D7}" destId="{C9E9E5D6-BAA7-4F8B-8A91-E6F6C287BE45}" srcOrd="2" destOrd="0" parTransId="{7AA981C7-D81B-48F0-B333-7DB105E4322D}" sibTransId="{2F52C5EC-DBE5-4F4A-ADFE-8F3EC4A6F9DB}"/>
    <dgm:cxn modelId="{731693DF-D3E0-45E7-8662-63103AD19F7D}" srcId="{6E791751-AA6B-2540-B3DB-71D6A146ED7D}" destId="{47F15CB6-FA90-4E83-8F3C-9F7C684582F5}" srcOrd="1" destOrd="0" parTransId="{30CF1F26-7C59-47D7-893C-E0895A8149C1}" sibTransId="{D16FC3FD-6CCE-4CC9-8EF7-A856F07FC7EB}"/>
    <dgm:cxn modelId="{393DCFDF-0DDD-42B5-91B6-63EA532C71BB}" type="presOf" srcId="{28507282-7A84-4786-96C4-11FD690816E5}" destId="{E5601976-0B9E-8F4A-BDD7-24DE1B15074D}" srcOrd="0" destOrd="2" presId="urn:microsoft.com/office/officeart/2005/8/layout/hList1"/>
    <dgm:cxn modelId="{B7A914E6-6A22-944C-A745-AD2436798485}" srcId="{3CDDB6DB-2BBA-B64E-8B19-1768913D6F46}" destId="{D52D7ACB-E67C-9B42-879F-77E957B16BEE}" srcOrd="0" destOrd="0" parTransId="{13F9DF53-E94F-304A-AC6B-5F3263ADECC1}" sibTransId="{C50B5158-2B31-5E42-9D03-B0838E7A6BE2}"/>
    <dgm:cxn modelId="{A7421EE6-CCF8-DF40-B3BA-25F4A363955F}" srcId="{6E791751-AA6B-2540-B3DB-71D6A146ED7D}" destId="{BF4E4C1A-98E9-7D43-9231-078559D8B67B}" srcOrd="0" destOrd="0" parTransId="{32F09786-0216-714B-9438-D0BB6E4B7E95}" sibTransId="{3F502267-43A2-EE47-AF3E-2CC25A5BD3D9}"/>
    <dgm:cxn modelId="{F8BC43E6-E222-4E4F-9437-9639D044A733}" srcId="{B29C7A6D-AD2A-1C47-A038-1969720071CE}" destId="{D8CC172B-7CE3-4098-836C-88C21BEAF3BC}" srcOrd="1" destOrd="0" parTransId="{B834D673-3424-47C3-BE0E-63984A352DDF}" sibTransId="{E557CB6E-B0C7-4FF1-B815-CB1D79D37260}"/>
    <dgm:cxn modelId="{DB6D8EE6-9734-B84A-84D0-F816912D1679}" type="presOf" srcId="{BF4E4C1A-98E9-7D43-9231-078559D8B67B}" destId="{E5601976-0B9E-8F4A-BDD7-24DE1B15074D}" srcOrd="0" destOrd="0" presId="urn:microsoft.com/office/officeart/2005/8/layout/hList1"/>
    <dgm:cxn modelId="{946DE3E9-90F4-4E99-A1E9-DF5803216390}" type="presOf" srcId="{6FCC0D81-FDAC-4A8E-8209-B75E4521920F}" destId="{D81AD573-C41E-3640-8BC9-D474A3FBD261}" srcOrd="0" destOrd="4" presId="urn:microsoft.com/office/officeart/2005/8/layout/hList1"/>
    <dgm:cxn modelId="{EB5A8BEA-AE11-4256-BA9C-840CCE765C27}" srcId="{A4603B94-25E4-BD4D-B839-9F8166950A80}" destId="{18DD5095-928F-4D3E-97E8-67F4D9703105}" srcOrd="2" destOrd="0" parTransId="{54C0442E-8E50-490A-BDF5-1982E58A6B46}" sibTransId="{C2010EA1-926A-4794-894A-E5294B555C98}"/>
    <dgm:cxn modelId="{36DCBAEC-5322-4993-840A-6A3FB28E8B3B}" type="presOf" srcId="{E49F54E3-783B-4AC3-9107-761E87295415}" destId="{4C155236-FF1C-7141-8EB7-DE3F645C7C15}" srcOrd="0" destOrd="4" presId="urn:microsoft.com/office/officeart/2005/8/layout/hList1"/>
    <dgm:cxn modelId="{9C99ADF4-003F-9D46-ABCD-61F821DFC813}" type="presOf" srcId="{A4603B94-25E4-BD4D-B839-9F8166950A80}" destId="{E5A491D7-686C-1245-8DC8-C31F4A941F55}" srcOrd="0" destOrd="0" presId="urn:microsoft.com/office/officeart/2005/8/layout/hList1"/>
    <dgm:cxn modelId="{FCC25DF8-4218-4845-B836-07997D8BBD11}" srcId="{A4603B94-25E4-BD4D-B839-9F8166950A80}" destId="{6D2645D2-50A6-8A48-A017-5C097F60F9EC}" srcOrd="0" destOrd="0" parTransId="{AA3EEBFE-B651-F941-BAAD-AFA4DF4B1951}" sibTransId="{75B37DD4-F630-B147-AABA-3B11EA9D09BB}"/>
    <dgm:cxn modelId="{4DAC12F9-C330-4E1A-8CEE-A8F4B11B1E09}" srcId="{D52D7ACB-E67C-9B42-879F-77E957B16BEE}" destId="{3B180A68-DF20-42F1-850E-8D1BBC39029F}" srcOrd="1" destOrd="0" parTransId="{8126F870-76AE-44DF-B157-0C4765294106}" sibTransId="{ED876C1A-1B70-43FE-99D7-EC4F834DBA49}"/>
    <dgm:cxn modelId="{5544FCFE-20D5-4AB8-B456-84A3D4E43926}" srcId="{B29C7A6D-AD2A-1C47-A038-1969720071CE}" destId="{7FAB8C07-2EBC-4EC0-90CF-EBB93877DE0D}" srcOrd="3" destOrd="0" parTransId="{50D2351D-E97F-4208-8064-5DC7A6BBCFF5}" sibTransId="{8F5F6872-AB9F-4076-8B12-2FE74613AA9F}"/>
    <dgm:cxn modelId="{D6E97BFF-BFA9-4E5A-BBE2-3CDB83A7125A}" type="presOf" srcId="{C9E9E5D6-BAA7-4F8B-8A91-E6F6C287BE45}" destId="{4C155236-FF1C-7141-8EB7-DE3F645C7C15}" srcOrd="0" destOrd="2" presId="urn:microsoft.com/office/officeart/2005/8/layout/hList1"/>
    <dgm:cxn modelId="{E9D17389-3833-B54F-8036-27640BF19518}" type="presParOf" srcId="{3FCE1546-A2CD-D646-AB3B-4BCF7EF58B28}" destId="{D6DE0B60-890B-4A4F-B643-C5D2266D6092}" srcOrd="0" destOrd="0" presId="urn:microsoft.com/office/officeart/2005/8/layout/hList1"/>
    <dgm:cxn modelId="{2393E02B-01A0-414C-968F-077489EB2025}" type="presParOf" srcId="{D6DE0B60-890B-4A4F-B643-C5D2266D6092}" destId="{4656465D-C8AB-0B4D-AEC3-2E46410DA3FB}" srcOrd="0" destOrd="0" presId="urn:microsoft.com/office/officeart/2005/8/layout/hList1"/>
    <dgm:cxn modelId="{1591F546-D924-C04D-B176-273086AE2F56}" type="presParOf" srcId="{D6DE0B60-890B-4A4F-B643-C5D2266D6092}" destId="{D81AD573-C41E-3640-8BC9-D474A3FBD261}" srcOrd="1" destOrd="0" presId="urn:microsoft.com/office/officeart/2005/8/layout/hList1"/>
    <dgm:cxn modelId="{30B893AA-41A3-9E4C-BE5C-588BC80CEE2D}" type="presParOf" srcId="{3FCE1546-A2CD-D646-AB3B-4BCF7EF58B28}" destId="{F7FA5F48-E619-CF4B-ACA9-045A676F8F7A}" srcOrd="1" destOrd="0" presId="urn:microsoft.com/office/officeart/2005/8/layout/hList1"/>
    <dgm:cxn modelId="{5B514F33-1F04-AD47-BE04-172DF948DB56}" type="presParOf" srcId="{3FCE1546-A2CD-D646-AB3B-4BCF7EF58B28}" destId="{00B8D350-AF98-394B-AE0C-DAC2EF41238A}" srcOrd="2" destOrd="0" presId="urn:microsoft.com/office/officeart/2005/8/layout/hList1"/>
    <dgm:cxn modelId="{7C8FB9BD-E2CC-E247-B15A-E75C074EA202}" type="presParOf" srcId="{00B8D350-AF98-394B-AE0C-DAC2EF41238A}" destId="{9482690E-5725-5548-9B7A-5E540049DDB6}" srcOrd="0" destOrd="0" presId="urn:microsoft.com/office/officeart/2005/8/layout/hList1"/>
    <dgm:cxn modelId="{7914DFB0-205F-1149-8927-F12A65D14052}" type="presParOf" srcId="{00B8D350-AF98-394B-AE0C-DAC2EF41238A}" destId="{E5601976-0B9E-8F4A-BDD7-24DE1B15074D}" srcOrd="1" destOrd="0" presId="urn:microsoft.com/office/officeart/2005/8/layout/hList1"/>
    <dgm:cxn modelId="{5D46061D-4EE5-1245-9057-4696F3E5AE6A}" type="presParOf" srcId="{3FCE1546-A2CD-D646-AB3B-4BCF7EF58B28}" destId="{7A8391D0-A565-1144-915B-D73F789ED92F}" srcOrd="3" destOrd="0" presId="urn:microsoft.com/office/officeart/2005/8/layout/hList1"/>
    <dgm:cxn modelId="{328BB87D-2F88-6C45-9D30-B57185156DEA}" type="presParOf" srcId="{3FCE1546-A2CD-D646-AB3B-4BCF7EF58B28}" destId="{CA8EB4FE-19B7-AF4F-A5D5-1C8882A02EEB}" srcOrd="4" destOrd="0" presId="urn:microsoft.com/office/officeart/2005/8/layout/hList1"/>
    <dgm:cxn modelId="{2A046440-5888-E746-AD04-8BEAC1E90546}" type="presParOf" srcId="{CA8EB4FE-19B7-AF4F-A5D5-1C8882A02EEB}" destId="{17F495D9-6B69-F343-97A7-D91A25B8A1A2}" srcOrd="0" destOrd="0" presId="urn:microsoft.com/office/officeart/2005/8/layout/hList1"/>
    <dgm:cxn modelId="{16B8BBC4-F371-1040-A029-23590F73350B}" type="presParOf" srcId="{CA8EB4FE-19B7-AF4F-A5D5-1C8882A02EEB}" destId="{F51D3729-A521-504D-BBF0-11FDB073ACFC}" srcOrd="1" destOrd="0" presId="urn:microsoft.com/office/officeart/2005/8/layout/hList1"/>
    <dgm:cxn modelId="{2AA6938A-BF29-F547-A849-07DEC43A1C85}" type="presParOf" srcId="{3FCE1546-A2CD-D646-AB3B-4BCF7EF58B28}" destId="{2258F14C-C7D3-454D-8EBF-DCF35252878F}" srcOrd="5" destOrd="0" presId="urn:microsoft.com/office/officeart/2005/8/layout/hList1"/>
    <dgm:cxn modelId="{279CFA1D-A290-ED4A-A65D-C711DB966681}" type="presParOf" srcId="{3FCE1546-A2CD-D646-AB3B-4BCF7EF58B28}" destId="{E25A3766-C1BC-F642-AA54-CAF5697AD548}" srcOrd="6" destOrd="0" presId="urn:microsoft.com/office/officeart/2005/8/layout/hList1"/>
    <dgm:cxn modelId="{397D8BF8-6778-354C-9E43-C168185D497B}" type="presParOf" srcId="{E25A3766-C1BC-F642-AA54-CAF5697AD548}" destId="{E5A491D7-686C-1245-8DC8-C31F4A941F55}" srcOrd="0" destOrd="0" presId="urn:microsoft.com/office/officeart/2005/8/layout/hList1"/>
    <dgm:cxn modelId="{B216048A-2461-1E49-BAED-248400173594}" type="presParOf" srcId="{E25A3766-C1BC-F642-AA54-CAF5697AD548}" destId="{CC2AD143-12D8-C149-B36F-3256F0A9D905}" srcOrd="1" destOrd="0" presId="urn:microsoft.com/office/officeart/2005/8/layout/hList1"/>
    <dgm:cxn modelId="{A8FE8AAD-22E5-7D4A-B3B3-EF1F97105069}" type="presParOf" srcId="{3FCE1546-A2CD-D646-AB3B-4BCF7EF58B28}" destId="{E94041AE-FB11-C24A-BA32-278010762374}" srcOrd="7" destOrd="0" presId="urn:microsoft.com/office/officeart/2005/8/layout/hList1"/>
    <dgm:cxn modelId="{7F331604-95E8-2045-B93D-3E359442CF30}" type="presParOf" srcId="{3FCE1546-A2CD-D646-AB3B-4BCF7EF58B28}" destId="{C0A63C90-409A-0B4D-9BBE-32EAE310D2AD}" srcOrd="8" destOrd="0" presId="urn:microsoft.com/office/officeart/2005/8/layout/hList1"/>
    <dgm:cxn modelId="{4E87292D-08D1-B149-952A-6A2245641094}" type="presParOf" srcId="{C0A63C90-409A-0B4D-9BBE-32EAE310D2AD}" destId="{A83E9354-8171-BC46-85B1-3B4F761CC3EA}" srcOrd="0" destOrd="0" presId="urn:microsoft.com/office/officeart/2005/8/layout/hList1"/>
    <dgm:cxn modelId="{0DF9F5D7-D1E3-1D4E-A014-60F2F3386080}" type="presParOf" srcId="{C0A63C90-409A-0B4D-9BBE-32EAE310D2AD}" destId="{4C155236-FF1C-7141-8EB7-DE3F645C7C15}"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465D-C8AB-0B4D-AEC3-2E46410DA3FB}">
      <dsp:nvSpPr>
        <dsp:cNvPr id="0" name=""/>
        <dsp:cNvSpPr/>
      </dsp:nvSpPr>
      <dsp:spPr>
        <a:xfrm>
          <a:off x="5219" y="68817"/>
          <a:ext cx="2000913" cy="8003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Club</a:t>
          </a:r>
          <a:endParaRPr lang="en-GB" sz="1800" b="1" kern="1200" dirty="0">
            <a:solidFill>
              <a:schemeClr val="bg1"/>
            </a:solidFill>
            <a:latin typeface="Arial" panose="020B0604020202020204" pitchFamily="34" charset="0"/>
            <a:cs typeface="Arial" panose="020B0604020202020204" pitchFamily="34" charset="0"/>
          </a:endParaRPr>
        </a:p>
      </dsp:txBody>
      <dsp:txXfrm>
        <a:off x="5219" y="68817"/>
        <a:ext cx="2000913" cy="800365"/>
      </dsp:txXfrm>
    </dsp:sp>
    <dsp:sp modelId="{D81AD573-C41E-3640-8BC9-D474A3FBD261}">
      <dsp:nvSpPr>
        <dsp:cNvPr id="0" name=""/>
        <dsp:cNvSpPr/>
      </dsp:nvSpPr>
      <dsp:spPr>
        <a:xfrm>
          <a:off x="5219" y="869183"/>
          <a:ext cx="2000913" cy="39560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Provide a safe and friendly place to shoot</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Support beginners and new members and grow the sport</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Retain current membership</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In-house competition</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Support for social, coach, judge development activities</a:t>
          </a:r>
          <a:endParaRPr lang="en-GB" sz="1400" b="0" kern="1200" dirty="0">
            <a:solidFill>
              <a:srgbClr val="142B55"/>
            </a:solidFill>
            <a:latin typeface="Arial" panose="020B0604020202020204" pitchFamily="34" charset="0"/>
            <a:cs typeface="Arial" panose="020B0604020202020204" pitchFamily="34" charset="0"/>
          </a:endParaRPr>
        </a:p>
      </dsp:txBody>
      <dsp:txXfrm>
        <a:off x="5219" y="869183"/>
        <a:ext cx="2000913" cy="3956016"/>
      </dsp:txXfrm>
    </dsp:sp>
    <dsp:sp modelId="{9482690E-5725-5548-9B7A-5E540049DDB6}">
      <dsp:nvSpPr>
        <dsp:cNvPr id="0" name=""/>
        <dsp:cNvSpPr/>
      </dsp:nvSpPr>
      <dsp:spPr>
        <a:xfrm>
          <a:off x="2286261" y="68817"/>
          <a:ext cx="2000913" cy="8003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Arial" panose="020B0604020202020204" pitchFamily="34" charset="0"/>
              <a:cs typeface="Arial" panose="020B0604020202020204" pitchFamily="34" charset="0"/>
            </a:rPr>
            <a:t>County</a:t>
          </a:r>
        </a:p>
      </dsp:txBody>
      <dsp:txXfrm>
        <a:off x="2286261" y="68817"/>
        <a:ext cx="2000913" cy="800365"/>
      </dsp:txXfrm>
    </dsp:sp>
    <dsp:sp modelId="{E5601976-0B9E-8F4A-BDD7-24DE1B15074D}">
      <dsp:nvSpPr>
        <dsp:cNvPr id="0" name=""/>
        <dsp:cNvSpPr/>
      </dsp:nvSpPr>
      <dsp:spPr>
        <a:xfrm>
          <a:off x="2286261" y="869183"/>
          <a:ext cx="2000913" cy="39560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 Provide a safe and friendly county community space</a:t>
          </a:r>
        </a:p>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Deliver County and Inter-county competitions</a:t>
          </a:r>
        </a:p>
        <a:p>
          <a:pPr marL="114300" marR="0" lvl="1" indent="-114300" algn="l" defTabSz="6223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Maintain county squads</a:t>
          </a: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ea typeface="+mn-ea"/>
              <a:cs typeface="Arial" panose="020B0604020202020204" pitchFamily="34" charset="0"/>
            </a:rPr>
            <a:t>Provide coach, club and judge support</a:t>
          </a:r>
        </a:p>
      </dsp:txBody>
      <dsp:txXfrm>
        <a:off x="2286261" y="869183"/>
        <a:ext cx="2000913" cy="3956016"/>
      </dsp:txXfrm>
    </dsp:sp>
    <dsp:sp modelId="{17F495D9-6B69-F343-97A7-D91A25B8A1A2}">
      <dsp:nvSpPr>
        <dsp:cNvPr id="0" name=""/>
        <dsp:cNvSpPr/>
      </dsp:nvSpPr>
      <dsp:spPr>
        <a:xfrm>
          <a:off x="4567302" y="68817"/>
          <a:ext cx="2000913" cy="8003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Region </a:t>
          </a:r>
          <a:endParaRPr lang="en-GB" sz="1800" b="1" kern="1200" dirty="0">
            <a:solidFill>
              <a:schemeClr val="bg1"/>
            </a:solidFill>
            <a:latin typeface="Arial" panose="020B0604020202020204" pitchFamily="34" charset="0"/>
            <a:cs typeface="Arial" panose="020B0604020202020204" pitchFamily="34" charset="0"/>
          </a:endParaRPr>
        </a:p>
      </dsp:txBody>
      <dsp:txXfrm>
        <a:off x="4567302" y="68817"/>
        <a:ext cx="2000913" cy="800365"/>
      </dsp:txXfrm>
    </dsp:sp>
    <dsp:sp modelId="{F51D3729-A521-504D-BBF0-11FDB073ACFC}">
      <dsp:nvSpPr>
        <dsp:cNvPr id="0" name=""/>
        <dsp:cNvSpPr/>
      </dsp:nvSpPr>
      <dsp:spPr>
        <a:xfrm>
          <a:off x="4567302" y="869183"/>
          <a:ext cx="2000913" cy="39560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Provide a safe and friendly regional community space</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Maintain regional squads</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Provide coach, county and judge support</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Contribute to inter-county, inter-regional and other national competitions</a:t>
          </a:r>
          <a:endParaRPr lang="en-GB" sz="1400" b="0" kern="1200" dirty="0">
            <a:solidFill>
              <a:srgbClr val="142B55"/>
            </a:solidFill>
            <a:latin typeface="Arial" panose="020B0604020202020204" pitchFamily="34" charset="0"/>
            <a:cs typeface="Arial" panose="020B0604020202020204" pitchFamily="34" charset="0"/>
          </a:endParaRPr>
        </a:p>
      </dsp:txBody>
      <dsp:txXfrm>
        <a:off x="4567302" y="869183"/>
        <a:ext cx="2000913" cy="3956016"/>
      </dsp:txXfrm>
    </dsp:sp>
    <dsp:sp modelId="{E5A491D7-686C-1245-8DC8-C31F4A941F55}">
      <dsp:nvSpPr>
        <dsp:cNvPr id="0" name=""/>
        <dsp:cNvSpPr/>
      </dsp:nvSpPr>
      <dsp:spPr>
        <a:xfrm>
          <a:off x="6848344" y="68817"/>
          <a:ext cx="2000913" cy="8003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Home nation</a:t>
          </a:r>
          <a:endParaRPr lang="en-GB" sz="1800" b="1" kern="1200" dirty="0">
            <a:solidFill>
              <a:schemeClr val="bg1"/>
            </a:solidFill>
            <a:latin typeface="Arial" panose="020B0604020202020204" pitchFamily="34" charset="0"/>
            <a:cs typeface="Arial" panose="020B0604020202020204" pitchFamily="34" charset="0"/>
          </a:endParaRPr>
        </a:p>
      </dsp:txBody>
      <dsp:txXfrm>
        <a:off x="6848344" y="68817"/>
        <a:ext cx="2000913" cy="800365"/>
      </dsp:txXfrm>
    </dsp:sp>
    <dsp:sp modelId="{CC2AD143-12D8-C149-B36F-3256F0A9D905}">
      <dsp:nvSpPr>
        <dsp:cNvPr id="0" name=""/>
        <dsp:cNvSpPr/>
      </dsp:nvSpPr>
      <dsp:spPr>
        <a:xfrm>
          <a:off x="6848344" y="869183"/>
          <a:ext cx="2000913" cy="39560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i="0" u="none" strike="noStrike" kern="1200" baseline="0" dirty="0">
              <a:solidFill>
                <a:srgbClr val="142B55"/>
              </a:solidFill>
              <a:latin typeface="Arial" panose="020B0604020202020204" pitchFamily="34" charset="0"/>
              <a:cs typeface="Arial" panose="020B0604020202020204" pitchFamily="34" charset="0"/>
            </a:rPr>
            <a:t>Provide a safe and friendly home nation community space</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u="none" strike="noStrike" kern="1200" baseline="0" dirty="0">
              <a:solidFill>
                <a:srgbClr val="142B55"/>
              </a:solidFill>
              <a:latin typeface="Arial" panose="020B0604020202020204" pitchFamily="34" charset="0"/>
              <a:cs typeface="Arial" panose="020B0604020202020204" pitchFamily="34" charset="0"/>
            </a:rPr>
            <a:t>Maintain good relations with regions</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u="none" strike="noStrike" kern="1200" baseline="0" dirty="0">
              <a:solidFill>
                <a:srgbClr val="142B55"/>
              </a:solidFill>
              <a:latin typeface="Arial" panose="020B0604020202020204" pitchFamily="34" charset="0"/>
              <a:cs typeface="Arial" panose="020B0604020202020204" pitchFamily="34" charset="0"/>
            </a:rPr>
            <a:t>Contribution to development competitions where necessary per each of the different home nation contexts</a:t>
          </a:r>
          <a:endParaRPr lang="en-GB" sz="1400" b="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kern="1200" dirty="0">
              <a:solidFill>
                <a:srgbClr val="142B55"/>
              </a:solidFill>
              <a:latin typeface="Arial" panose="020B0604020202020204" pitchFamily="34" charset="0"/>
              <a:cs typeface="Arial" panose="020B0604020202020204" pitchFamily="34" charset="0"/>
            </a:rPr>
            <a:t>National and Commonwealth Team selection</a:t>
          </a:r>
        </a:p>
      </dsp:txBody>
      <dsp:txXfrm>
        <a:off x="6848344" y="869183"/>
        <a:ext cx="2000913" cy="3956016"/>
      </dsp:txXfrm>
    </dsp:sp>
    <dsp:sp modelId="{A83E9354-8171-BC46-85B1-3B4F761CC3EA}">
      <dsp:nvSpPr>
        <dsp:cNvPr id="0" name=""/>
        <dsp:cNvSpPr/>
      </dsp:nvSpPr>
      <dsp:spPr>
        <a:xfrm>
          <a:off x="9129385" y="68817"/>
          <a:ext cx="2000913" cy="8003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latin typeface="Arial" panose="020B0604020202020204" pitchFamily="34" charset="0"/>
              <a:ea typeface="+mn-ea"/>
              <a:cs typeface="Arial" panose="020B0604020202020204" pitchFamily="34" charset="0"/>
            </a:rPr>
            <a:t>Archery GB</a:t>
          </a:r>
        </a:p>
      </dsp:txBody>
      <dsp:txXfrm>
        <a:off x="9129385" y="68817"/>
        <a:ext cx="2000913" cy="800365"/>
      </dsp:txXfrm>
    </dsp:sp>
    <dsp:sp modelId="{4C155236-FF1C-7141-8EB7-DE3F645C7C15}">
      <dsp:nvSpPr>
        <dsp:cNvPr id="0" name=""/>
        <dsp:cNvSpPr/>
      </dsp:nvSpPr>
      <dsp:spPr>
        <a:xfrm>
          <a:off x="9129385" y="869183"/>
          <a:ext cx="2000913" cy="395601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Support with workforce training</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Planning for the future</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Committee support</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Club development and funding support</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Competition support</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Sharing and communication</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Community engagement</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Signposting for specialist support</a:t>
          </a:r>
          <a:endParaRPr lang="en-GB" sz="1400" kern="1200" dirty="0">
            <a:solidFill>
              <a:srgbClr val="142B55"/>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b="0" i="0" u="none" strike="noStrike" kern="1200" baseline="0" dirty="0">
              <a:solidFill>
                <a:srgbClr val="142B55"/>
              </a:solidFill>
              <a:latin typeface="Arial" panose="020B0604020202020204" pitchFamily="34" charset="0"/>
              <a:cs typeface="Arial" panose="020B0604020202020204" pitchFamily="34" charset="0"/>
            </a:rPr>
            <a:t>Technical support with membership fees/offer, safeguarding and archery delivery </a:t>
          </a:r>
          <a:endParaRPr lang="en-GB" sz="1400" kern="1200" dirty="0">
            <a:solidFill>
              <a:srgbClr val="142B55"/>
            </a:solidFill>
            <a:latin typeface="Arial" panose="020B0604020202020204" pitchFamily="34" charset="0"/>
            <a:cs typeface="Arial" panose="020B0604020202020204" pitchFamily="34" charset="0"/>
          </a:endParaRPr>
        </a:p>
      </dsp:txBody>
      <dsp:txXfrm>
        <a:off x="9129385" y="869183"/>
        <a:ext cx="2000913" cy="39560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033C2-A060-1741-990E-871A2A57FF7E}" type="datetimeFigureOut">
              <a:rPr lang="en-US" smtClean="0"/>
              <a:t>4/20/2024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9387-718A-3444-9A3E-CEAA3D9C2F9A}" type="slidenum">
              <a:rPr lang="en-US" smtClean="0"/>
              <a:t>‹#›</a:t>
            </a:fld>
            <a:endParaRPr lang="en-US"/>
          </a:p>
        </p:txBody>
      </p:sp>
    </p:spTree>
    <p:extLst>
      <p:ext uri="{BB962C8B-B14F-4D97-AF65-F5344CB8AC3E}">
        <p14:creationId xmlns:p14="http://schemas.microsoft.com/office/powerpoint/2010/main" val="27204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everyone, thank you for joining us. Its so important to us to have as many of our community participate as possible, and we’re grateful you’ve taken the time.</a:t>
            </a:r>
          </a:p>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0</a:t>
            </a:fld>
            <a:endParaRPr lang="en-US"/>
          </a:p>
        </p:txBody>
      </p:sp>
    </p:spTree>
    <p:extLst>
      <p:ext uri="{BB962C8B-B14F-4D97-AF65-F5344CB8AC3E}">
        <p14:creationId xmlns:p14="http://schemas.microsoft.com/office/powerpoint/2010/main" val="293103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summarises the timeline of delivery over the coming months, and where we’re asking for your support and involvement.</a:t>
            </a:r>
          </a:p>
          <a:p>
            <a:endParaRPr lang="en-GB" dirty="0"/>
          </a:p>
          <a:p>
            <a:pPr marL="171450" indent="-171450">
              <a:buFont typeface="Arial" panose="020B0604020202020204" pitchFamily="34" charset="0"/>
              <a:buChar char="•"/>
            </a:pPr>
            <a:r>
              <a:rPr lang="en-GB" dirty="0"/>
              <a:t>We start with the launch of the new Instructor member category.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 June, we will open club renewals, and will encourage and support every club to operate to a minimum set of standards. Each club is expected to have a Welfare Officer in post, for instance, and our self-assessment tool and governance framework will be made available to help and support organisations to develop.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Processes are being improved to give members the option to pay your Archery GB membership directly or continue to pay through your clubs. Over the summer we will ask you to update your profiles so that by September, both individual membership payments and club payments are quick and easy.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r>
              <a:rPr lang="en-GB" dirty="0"/>
              <a:t>Throughout the summer AGB will meet with Clubs, Counties and Regions to discuss the work and answer any questions or concerns.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 you know, our membership year opens in September, and this will continue as normal, and we will support university clubs and school clubs through the new process from October and November. </a:t>
            </a:r>
          </a:p>
          <a:p>
            <a:pPr marL="171450" indent="-171450">
              <a:buFont typeface="Arial" panose="020B0604020202020204" pitchFamily="34" charset="0"/>
              <a:buChar char="•"/>
            </a:pPr>
            <a:endParaRPr lang="en-GB" dirty="0"/>
          </a:p>
          <a:p>
            <a:r>
              <a:rPr lang="en-GB" dirty="0"/>
              <a:t>Much of what I’ve shared has been in the planning for some time. I hope this provides you all with some clarity about the changes related to membership, and that these are positive steps forward to improving your experience with your governing body, and the way our sport is run.</a:t>
            </a:r>
          </a:p>
        </p:txBody>
      </p:sp>
      <p:sp>
        <p:nvSpPr>
          <p:cNvPr id="4" name="Slide Number Placeholder 3"/>
          <p:cNvSpPr>
            <a:spLocks noGrp="1"/>
          </p:cNvSpPr>
          <p:nvPr>
            <p:ph type="sldNum" sz="quarter" idx="5"/>
          </p:nvPr>
        </p:nvSpPr>
        <p:spPr/>
        <p:txBody>
          <a:bodyPr/>
          <a:lstStyle/>
          <a:p>
            <a:fld id="{31059387-718A-3444-9A3E-CEAA3D9C2F9A}" type="slidenum">
              <a:rPr lang="en-US" smtClean="0"/>
              <a:t>9</a:t>
            </a:fld>
            <a:endParaRPr lang="en-US"/>
          </a:p>
        </p:txBody>
      </p:sp>
    </p:spTree>
    <p:extLst>
      <p:ext uri="{BB962C8B-B14F-4D97-AF65-F5344CB8AC3E}">
        <p14:creationId xmlns:p14="http://schemas.microsoft.com/office/powerpoint/2010/main" val="189065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Paris!</a:t>
            </a:r>
          </a:p>
          <a:p>
            <a:endParaRPr lang="en-US" dirty="0"/>
          </a:p>
          <a:p>
            <a:r>
              <a:rPr lang="en-US" dirty="0"/>
              <a:t>S1  This year, we obviously have an exciting opportunity to make the most of the Olympic and Paralympic Games in Paris, and as you may be aware, this week marked 100 days to go! </a:t>
            </a:r>
          </a:p>
          <a:p>
            <a:r>
              <a:rPr lang="en-US" dirty="0"/>
              <a:t>We must take advantage of the additional visibility the Games provides.</a:t>
            </a:r>
          </a:p>
          <a:p>
            <a:endParaRPr lang="en-US" dirty="0"/>
          </a:p>
          <a:p>
            <a:r>
              <a:rPr lang="en-US" dirty="0"/>
              <a:t>S2  The team have been working on a campaign called </a:t>
            </a:r>
            <a:r>
              <a:rPr lang="en-US" b="1" dirty="0"/>
              <a:t>‘Aim for Paris</a:t>
            </a:r>
            <a:r>
              <a:rPr lang="en-US" dirty="0"/>
              <a:t>’, which is designed to </a:t>
            </a:r>
            <a:r>
              <a:rPr lang="en-US" dirty="0" err="1"/>
              <a:t>capitalise</a:t>
            </a:r>
            <a:r>
              <a:rPr lang="en-US" dirty="0"/>
              <a:t> on the Games, and take archery to new participants and fans.</a:t>
            </a:r>
          </a:p>
          <a:p>
            <a:endParaRPr lang="en-US" dirty="0"/>
          </a:p>
          <a:p>
            <a:r>
              <a:rPr lang="en-US" dirty="0"/>
              <a:t>S3  We’ll be encouraging clubs, schools, our Archery Activity Partners, and instructors to deliver a range of events around the Games, to get more people involved and into archery.</a:t>
            </a:r>
          </a:p>
        </p:txBody>
      </p:sp>
      <p:sp>
        <p:nvSpPr>
          <p:cNvPr id="4" name="Slide Number Placeholder 3"/>
          <p:cNvSpPr>
            <a:spLocks noGrp="1"/>
          </p:cNvSpPr>
          <p:nvPr>
            <p:ph type="sldNum" sz="quarter" idx="5"/>
          </p:nvPr>
        </p:nvSpPr>
        <p:spPr/>
        <p:txBody>
          <a:bodyPr/>
          <a:lstStyle/>
          <a:p>
            <a:fld id="{31059387-718A-3444-9A3E-CEAA3D9C2F9A}" type="slidenum">
              <a:rPr lang="en-US" smtClean="0"/>
              <a:t>10</a:t>
            </a:fld>
            <a:endParaRPr lang="en-US"/>
          </a:p>
        </p:txBody>
      </p:sp>
    </p:spTree>
    <p:extLst>
      <p:ext uri="{BB962C8B-B14F-4D97-AF65-F5344CB8AC3E}">
        <p14:creationId xmlns:p14="http://schemas.microsoft.com/office/powerpoint/2010/main" val="300195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range of ambitious targets for the campaign, from increasing participation and engaging new volunteers, to getting more people signed up to our ezine.</a:t>
            </a:r>
          </a:p>
          <a:p>
            <a:endParaRPr lang="en-US" dirty="0"/>
          </a:p>
          <a:p>
            <a:r>
              <a:rPr lang="en-US" dirty="0"/>
              <a:t>If we all play our part and get involved, there’s no reason why we can’t reach or even exceed these targets.</a:t>
            </a:r>
          </a:p>
        </p:txBody>
      </p:sp>
      <p:sp>
        <p:nvSpPr>
          <p:cNvPr id="4" name="Slide Number Placeholder 3"/>
          <p:cNvSpPr>
            <a:spLocks noGrp="1"/>
          </p:cNvSpPr>
          <p:nvPr>
            <p:ph type="sldNum" sz="quarter" idx="5"/>
          </p:nvPr>
        </p:nvSpPr>
        <p:spPr/>
        <p:txBody>
          <a:bodyPr/>
          <a:lstStyle/>
          <a:p>
            <a:fld id="{31059387-718A-3444-9A3E-CEAA3D9C2F9A}" type="slidenum">
              <a:rPr lang="en-US" smtClean="0"/>
              <a:t>11</a:t>
            </a:fld>
            <a:endParaRPr lang="en-US"/>
          </a:p>
        </p:txBody>
      </p:sp>
    </p:spTree>
    <p:extLst>
      <p:ext uri="{BB962C8B-B14F-4D97-AF65-F5344CB8AC3E}">
        <p14:creationId xmlns:p14="http://schemas.microsoft.com/office/powerpoint/2010/main" val="159324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campaign will begin in May and run beyond the Games.</a:t>
            </a:r>
          </a:p>
          <a:p>
            <a:endParaRPr lang="en-US" dirty="0"/>
          </a:p>
          <a:p>
            <a:r>
              <a:rPr lang="en-US" dirty="0"/>
              <a:t>We look forward to kicking it off with the formal opening of the new Performance Archery Centre in </a:t>
            </a:r>
            <a:r>
              <a:rPr lang="en-US" dirty="0" err="1"/>
              <a:t>Lilleshall</a:t>
            </a:r>
            <a:r>
              <a:rPr lang="en-US" dirty="0"/>
              <a:t>. </a:t>
            </a:r>
          </a:p>
          <a:p>
            <a:endParaRPr lang="en-US" dirty="0"/>
          </a:p>
          <a:p>
            <a:r>
              <a:rPr lang="en-US" dirty="0"/>
              <a:t>You can see the range of activities listed here, and more information will be shared soon, so that you can play your part in our journey to Paris.</a:t>
            </a:r>
          </a:p>
          <a:p>
            <a:endParaRPr lang="en-US" dirty="0"/>
          </a:p>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12</a:t>
            </a:fld>
            <a:endParaRPr lang="en-US"/>
          </a:p>
        </p:txBody>
      </p:sp>
    </p:spTree>
    <p:extLst>
      <p:ext uri="{BB962C8B-B14F-4D97-AF65-F5344CB8AC3E}">
        <p14:creationId xmlns:p14="http://schemas.microsoft.com/office/powerpoint/2010/main" val="190343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third priority, starting this month, is the development of a new </a:t>
            </a:r>
            <a:r>
              <a:rPr lang="en-GB" b="1" dirty="0"/>
              <a:t>Competitions and Events strategy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We recognised that there wasn’t significant reference to Competitions and Events in our current strategy, yet it is a huge part of our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We received some financial support from UK Sport to develop a detailed plan, from </a:t>
            </a:r>
            <a:r>
              <a:rPr lang="en-GB" sz="1200" b="1" dirty="0">
                <a:latin typeface="Seaford" panose="00000500000000000000" pitchFamily="2" charset="0"/>
              </a:rPr>
              <a:t>grassroots</a:t>
            </a:r>
            <a:r>
              <a:rPr lang="en-GB" sz="1200" dirty="0">
                <a:latin typeface="Seaford" panose="00000500000000000000" pitchFamily="2" charset="0"/>
              </a:rPr>
              <a:t> to </a:t>
            </a:r>
            <a:r>
              <a:rPr lang="en-GB" sz="1200" b="1" dirty="0">
                <a:latin typeface="Seaford" panose="00000500000000000000" pitchFamily="2" charset="0"/>
              </a:rPr>
              <a:t>elite, with the goal of achieving </a:t>
            </a:r>
            <a:r>
              <a:rPr lang="en-GB" sz="1200" dirty="0">
                <a:latin typeface="Seaford" panose="00000500000000000000" pitchFamily="2" charset="0"/>
              </a:rPr>
              <a:t>affordable improvements in the domestic competition circuit at all levels, and a plan for hosting future international competitions.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S2  The work will be run as a </a:t>
            </a:r>
            <a:r>
              <a:rPr lang="en-GB" sz="1200" b="1" dirty="0">
                <a:latin typeface="Seaford" panose="00000500000000000000" pitchFamily="2" charset="0"/>
              </a:rPr>
              <a:t>project</a:t>
            </a:r>
            <a:r>
              <a:rPr lang="en-GB" sz="1200" dirty="0">
                <a:latin typeface="Seaford" panose="00000500000000000000" pitchFamily="2" charset="0"/>
              </a:rPr>
              <a:t>. We are committed to developing this strategy with and for the Archery community, so a key part of the approach will be to listen to members and stakeholders, to get your opinions and thoughts on how we can ensure they offer the best experiences to new and existing participants, </a:t>
            </a:r>
            <a:r>
              <a:rPr lang="en-GB" sz="1200" b="1" dirty="0">
                <a:latin typeface="Seaford" panose="00000500000000000000" pitchFamily="2" charset="0"/>
              </a:rPr>
              <a:t>across all our disciplines</a:t>
            </a:r>
            <a:r>
              <a:rPr lang="en-GB" sz="1200" dirty="0">
                <a:latin typeface="Seaford"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To help us deliver the plan, we ran a tender process and have commissioned George Wood Sports to work with us on the project, bringing an independent viewpoint and external expertise. The sports events and competitions sector more broadly is facing several challenges, and using an external consultancy give us wider market insights, additional capacity to deliver the work and an objective view, so we’re not ‘marking our own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We’re keen to know what you think, and I’m especially keen that the new approach is designed collaboratively with our community, to help us move forward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S3  In terms of timescales, the strategy will be developed over the summer with a target completion date of September, and rollout after that.  This timescale gives us time to listen, analyse responses, and pull together an approach that we can implement.  We will keep everyone updated as the project progresses.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Seaford"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S4  In terms of Next Steps, we have shared details with staff internally and will soon be back in touch with members.  A survey will be released shortly (towards the end of this month/early May) and we would love as many of our members and stakeholders to input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aford" panose="00000500000000000000" pitchFamily="2" charset="0"/>
              </a:rPr>
              <a:t>The more responses we get, the better!</a:t>
            </a:r>
          </a:p>
        </p:txBody>
      </p:sp>
      <p:sp>
        <p:nvSpPr>
          <p:cNvPr id="4" name="Slide Number Placeholder 3"/>
          <p:cNvSpPr>
            <a:spLocks noGrp="1"/>
          </p:cNvSpPr>
          <p:nvPr>
            <p:ph type="sldNum" sz="quarter" idx="5"/>
          </p:nvPr>
        </p:nvSpPr>
        <p:spPr/>
        <p:txBody>
          <a:bodyPr/>
          <a:lstStyle/>
          <a:p>
            <a:fld id="{31059387-718A-3444-9A3E-CEAA3D9C2F9A}" type="slidenum">
              <a:rPr lang="en-US" smtClean="0"/>
              <a:t>13</a:t>
            </a:fld>
            <a:endParaRPr lang="en-US"/>
          </a:p>
        </p:txBody>
      </p:sp>
    </p:spTree>
    <p:extLst>
      <p:ext uri="{BB962C8B-B14F-4D97-AF65-F5344CB8AC3E}">
        <p14:creationId xmlns:p14="http://schemas.microsoft.com/office/powerpoint/2010/main" val="381699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 final priority is about developing the culture within archery.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Sport is not merely about competition and sporting achievement; it embodies a culture that extends far beyond the boundaries of the field of play. At every level, from local clubs to elite competitions, fostering a positive culture is essential for the development of athletes, coaches, officials, and fans.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 we move to develop and grow our sport, Archery GB will place renewed emphasis on </a:t>
            </a:r>
            <a:r>
              <a:rPr lang="en-GB" sz="1200" b="1" kern="100" dirty="0">
                <a:effectLst/>
                <a:latin typeface="Aptos" panose="020B0004020202020204" pitchFamily="34" charset="0"/>
                <a:ea typeface="Aptos" panose="020B0004020202020204" pitchFamily="34" charset="0"/>
                <a:cs typeface="Times New Roman" panose="02020603050405020304" pitchFamily="18" charset="0"/>
              </a:rPr>
              <a:t>creating a positive culture</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 focusing on the critical role it plays in promoting growth, inclusivity,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values, included in our strategic plan, provide the foundation for this, as does our code of conduct.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Creating a positive culture in sport is not just desirable; it is imperative for the sustainability and growth of the sport. From grassroots to performance, the values and principles embedded within the culture of archery, shape the experiences of all those connected to our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14</a:t>
            </a:fld>
            <a:endParaRPr lang="en-US"/>
          </a:p>
        </p:txBody>
      </p:sp>
    </p:spTree>
    <p:extLst>
      <p:ext uri="{BB962C8B-B14F-4D97-AF65-F5344CB8AC3E}">
        <p14:creationId xmlns:p14="http://schemas.microsoft.com/office/powerpoint/2010/main" val="39169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There are 5 key areas of focus, as we look to develop our culture:</a:t>
            </a:r>
          </a:p>
          <a:p>
            <a:pPr marL="228600" algn="just">
              <a:lnSpc>
                <a:spcPct val="107000"/>
              </a:lnSpc>
              <a:spcAft>
                <a:spcPts val="800"/>
              </a:spcAft>
            </a:pPr>
            <a:endParaRPr lang="en-GB" sz="1100" b="1" kern="100" dirty="0">
              <a:effectLst/>
              <a:latin typeface="Aptos" panose="020B0004020202020204" pitchFamily="34" charset="0"/>
              <a:ea typeface="Aptos" panose="020B0004020202020204" pitchFamily="34" charset="0"/>
              <a:cs typeface="Times New Roman" panose="02020603050405020304" pitchFamily="18" charset="0"/>
            </a:endParaRPr>
          </a:p>
          <a:p>
            <a:pPr marL="228600" algn="just">
              <a:lnSpc>
                <a:spcPct val="107000"/>
              </a:lnSpc>
              <a:spcAft>
                <a:spcPts val="800"/>
              </a:spcAft>
            </a:pPr>
            <a:r>
              <a:rPr lang="en-GB" sz="900" b="0" kern="100" dirty="0">
                <a:effectLst/>
                <a:latin typeface="Aptos" panose="020B0004020202020204" pitchFamily="34" charset="0"/>
                <a:ea typeface="Aptos" panose="020B0004020202020204" pitchFamily="34" charset="0"/>
                <a:cs typeface="Times New Roman" panose="02020603050405020304" pitchFamily="18" charset="0"/>
              </a:rPr>
              <a:t>[Role modelling, Leadership and behaviours]</a:t>
            </a:r>
          </a:p>
          <a:p>
            <a:pPr marL="342900" marR="0" lvl="0" indent="-342900" algn="l" defTabSz="914400" rtl="0" eaLnBrk="1" fontAlgn="auto" latinLnBrk="0" hangingPunct="1">
              <a:lnSpc>
                <a:spcPct val="107000"/>
              </a:lnSpc>
              <a:spcBef>
                <a:spcPts val="0"/>
              </a:spcBef>
              <a:spcAft>
                <a:spcPts val="0"/>
              </a:spcAft>
              <a:buClrTx/>
              <a:buSzTx/>
              <a:buFont typeface="Symbol" pitchFamily="2" charset="2"/>
              <a:buChar char=""/>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Effective leadership in sport is characterised by transparency, accountability, and a commitment to ethical conduct, it sets the tone and the standard for our sport.</a:t>
            </a:r>
          </a:p>
          <a:p>
            <a:pPr marL="342900" marR="0" lvl="0" indent="-342900" algn="l" defTabSz="914400" rtl="0" eaLnBrk="1" fontAlgn="auto" latinLnBrk="0" hangingPunct="1">
              <a:lnSpc>
                <a:spcPct val="107000"/>
              </a:lnSpc>
              <a:spcBef>
                <a:spcPts val="0"/>
              </a:spcBef>
              <a:spcAft>
                <a:spcPts val="0"/>
              </a:spcAft>
              <a:buClrTx/>
              <a:buSzTx/>
              <a:buFont typeface="Symbol" pitchFamily="2" charset="2"/>
              <a:buChar char=""/>
              <a:tabLst/>
              <a:defRP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Through our learning and development, we will encourage positive role models, including our athletes, coaches, and officials, across clubs, counties and regions.</a:t>
            </a:r>
          </a:p>
          <a:p>
            <a:pPr marL="342900" lvl="0" indent="-342900">
              <a:lnSpc>
                <a:spcPct val="107000"/>
              </a:lnSpc>
              <a:spcAft>
                <a:spcPts val="800"/>
              </a:spcAft>
              <a:buFont typeface="Symbol" pitchFamily="2" charset="2"/>
              <a:buChar cha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just">
              <a:lnSpc>
                <a:spcPct val="107000"/>
              </a:lnSpc>
              <a:spcAft>
                <a:spcPts val="800"/>
              </a:spcAft>
            </a:pPr>
            <a:r>
              <a:rPr lang="en-GB" sz="1100" b="0" kern="100" dirty="0">
                <a:effectLst/>
                <a:latin typeface="Aptos" panose="020B0004020202020204" pitchFamily="34" charset="0"/>
                <a:ea typeface="Aptos" panose="020B0004020202020204" pitchFamily="34" charset="0"/>
                <a:cs typeface="Times New Roman" panose="02020603050405020304" pitchFamily="18" charset="0"/>
              </a:rPr>
              <a:t>[Fan Engagement and Community Impact]</a:t>
            </a:r>
          </a:p>
          <a:p>
            <a:pPr marL="228600" lvl="0" indent="-228600">
              <a:lnSpc>
                <a:spcPct val="107000"/>
              </a:lnSpc>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Beyond the athletes and teams, our sporting system includes fans whose passion and support are integral to the culture.</a:t>
            </a:r>
          </a:p>
          <a:p>
            <a:pPr marL="228600" lvl="0" indent="-228600">
              <a:lnSpc>
                <a:spcPct val="107000"/>
              </a:lnSpc>
              <a:spcAft>
                <a:spcPts val="800"/>
              </a:spcAft>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Through our work with communities, participation projects, competitions and events, we’ll focus effort on growing that sense of community and belonging among fans.</a:t>
            </a:r>
          </a:p>
          <a:p>
            <a:pPr marL="228600" lvl="0" indent="-228600">
              <a:lnSpc>
                <a:spcPct val="107000"/>
              </a:lnSpc>
              <a:spcAft>
                <a:spcPts val="800"/>
              </a:spcAft>
              <a:buFont typeface="Symbol" pitchFamily="2" charset="2"/>
              <a:buChar cha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nSpc>
                <a:spcPct val="107000"/>
              </a:lnSpc>
              <a:spcAft>
                <a:spcPts val="800"/>
              </a:spcAft>
            </a:pPr>
            <a:r>
              <a:rPr lang="en-GB" sz="1100" b="0" kern="100" dirty="0">
                <a:effectLst/>
                <a:latin typeface="Aptos" panose="020B0004020202020204" pitchFamily="34" charset="0"/>
                <a:ea typeface="Aptos" panose="020B0004020202020204" pitchFamily="34" charset="0"/>
                <a:cs typeface="Times New Roman" panose="02020603050405020304" pitchFamily="18" charset="0"/>
              </a:rPr>
              <a:t>[Development of Character]</a:t>
            </a:r>
          </a:p>
          <a:p>
            <a:pPr marL="342900" lvl="0" indent="-342900" algn="just">
              <a:lnSpc>
                <a:spcPct val="107000"/>
              </a:lnSpc>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At a grassroots level, archery provides invaluable opportunities for character development. Through challenges, setbacks, and triumphs, participants learn resilience, discipline, and perseverance.</a:t>
            </a:r>
          </a:p>
          <a:p>
            <a:pPr marL="342900" lvl="0" indent="-342900" algn="just">
              <a:lnSpc>
                <a:spcPct val="107000"/>
              </a:lnSpc>
              <a:spcAft>
                <a:spcPts val="800"/>
              </a:spcAft>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We will educate, guide and support coaches and mentors to prioritise the development of all those who take part, nurturing not only their technical skills but also their emotional intelligence and social skills.</a:t>
            </a:r>
          </a:p>
          <a:p>
            <a:pPr marL="342900" lvl="0" indent="-342900" algn="just">
              <a:lnSpc>
                <a:spcPct val="107000"/>
              </a:lnSpc>
              <a:spcAft>
                <a:spcPts val="800"/>
              </a:spcAft>
              <a:buFont typeface="Symbol" pitchFamily="2" charset="2"/>
              <a:buChar cha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just">
              <a:lnSpc>
                <a:spcPct val="107000"/>
              </a:lnSpc>
              <a:spcAft>
                <a:spcPts val="800"/>
              </a:spcAft>
            </a:pPr>
            <a:r>
              <a:rPr lang="en-GB" sz="1100" b="0" kern="100" dirty="0">
                <a:effectLst/>
                <a:latin typeface="Aptos" panose="020B0004020202020204" pitchFamily="34" charset="0"/>
                <a:ea typeface="Aptos" panose="020B0004020202020204" pitchFamily="34" charset="0"/>
                <a:cs typeface="Times New Roman" panose="02020603050405020304" pitchFamily="18" charset="0"/>
              </a:rPr>
              <a:t>[Inclusivity and Diversity]</a:t>
            </a:r>
          </a:p>
          <a:p>
            <a:pPr marL="342900" lvl="0" indent="-342900" algn="just">
              <a:lnSpc>
                <a:spcPct val="107000"/>
              </a:lnSpc>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 positive sporting culture celebrates diversity and promotes inclusivity, ensuring that individuals from all backgrounds feel welcome and valued.</a:t>
            </a:r>
          </a:p>
          <a:p>
            <a:pPr marL="342900" lvl="0" indent="-342900" algn="just">
              <a:lnSpc>
                <a:spcPct val="107000"/>
              </a:lnSpc>
              <a:spcAft>
                <a:spcPts val="800"/>
              </a:spcAft>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Through our current work in this area, we will enrich our archery talent pool, and promote cultural understanding and acceptance.</a:t>
            </a:r>
          </a:p>
          <a:p>
            <a:pPr marL="342900" lvl="0" indent="-342900" algn="just">
              <a:lnSpc>
                <a:spcPct val="107000"/>
              </a:lnSpc>
              <a:spcAft>
                <a:spcPts val="800"/>
              </a:spcAft>
              <a:buFont typeface="Symbol" pitchFamily="2" charset="2"/>
              <a:buChar char=""/>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just">
              <a:lnSpc>
                <a:spcPct val="107000"/>
              </a:lnSpc>
              <a:spcAft>
                <a:spcPts val="800"/>
              </a:spcAft>
            </a:pPr>
            <a:r>
              <a:rPr lang="en-GB" sz="1100" b="0" kern="100" dirty="0">
                <a:effectLst/>
                <a:latin typeface="Aptos" panose="020B0004020202020204" pitchFamily="34" charset="0"/>
                <a:ea typeface="Aptos" panose="020B0004020202020204" pitchFamily="34" charset="0"/>
                <a:cs typeface="Times New Roman" panose="02020603050405020304" pitchFamily="18" charset="0"/>
              </a:rPr>
              <a:t>[Mental Health and Well-being]</a:t>
            </a:r>
          </a:p>
          <a:p>
            <a:pPr marL="342900" lvl="0" indent="-342900" algn="just">
              <a:lnSpc>
                <a:spcPct val="107000"/>
              </a:lnSpc>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A positive culture encourages open dialogue about mental health challenges and provides support systems to help participants, athletes and the wider archery community to navigate them.</a:t>
            </a:r>
          </a:p>
          <a:p>
            <a:pPr marL="342900" lvl="0" indent="-342900" algn="just">
              <a:lnSpc>
                <a:spcPct val="107000"/>
              </a:lnSpc>
              <a:spcAft>
                <a:spcPts val="800"/>
              </a:spcAft>
              <a:buFont typeface="Symbol" pitchFamily="2" charset="2"/>
              <a:buChar char=""/>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Coaches, administrators, and clubs will be encouraged and supported to provide an environment that prioritises the wellbeing of everyone involved.</a:t>
            </a:r>
          </a:p>
        </p:txBody>
      </p:sp>
      <p:sp>
        <p:nvSpPr>
          <p:cNvPr id="4" name="Slide Number Placeholder 3"/>
          <p:cNvSpPr>
            <a:spLocks noGrp="1"/>
          </p:cNvSpPr>
          <p:nvPr>
            <p:ph type="sldNum" sz="quarter" idx="5"/>
          </p:nvPr>
        </p:nvSpPr>
        <p:spPr/>
        <p:txBody>
          <a:bodyPr/>
          <a:lstStyle/>
          <a:p>
            <a:fld id="{31059387-718A-3444-9A3E-CEAA3D9C2F9A}" type="slidenum">
              <a:rPr lang="en-US" smtClean="0"/>
              <a:t>15</a:t>
            </a:fld>
            <a:endParaRPr lang="en-US"/>
          </a:p>
        </p:txBody>
      </p:sp>
    </p:spTree>
    <p:extLst>
      <p:ext uri="{BB962C8B-B14F-4D97-AF65-F5344CB8AC3E}">
        <p14:creationId xmlns:p14="http://schemas.microsoft.com/office/powerpoint/2010/main" val="2546764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 the coming year, we will place culture at the heart of what we do. </a:t>
            </a:r>
            <a:br>
              <a:rPr lang="en-US" dirty="0"/>
            </a:br>
            <a:endParaRPr lang="en-US" dirty="0"/>
          </a:p>
          <a:p>
            <a:pPr marL="0" indent="0">
              <a:buNone/>
            </a:pPr>
            <a:r>
              <a:rPr lang="en-US" dirty="0"/>
              <a:t>Working with members and our wider community, we will;</a:t>
            </a:r>
          </a:p>
          <a:p>
            <a:pPr marL="171450" indent="-171450">
              <a:buFont typeface="Arial" panose="020B0604020202020204" pitchFamily="34" charset="0"/>
              <a:buChar char="•"/>
            </a:pPr>
            <a:r>
              <a:rPr lang="en-US" dirty="0"/>
              <a:t>set in place minimum standards for clubs </a:t>
            </a:r>
          </a:p>
          <a:p>
            <a:pPr marL="171450" indent="-171450">
              <a:buFont typeface="Arial" panose="020B0604020202020204" pitchFamily="34" charset="0"/>
              <a:buChar char="•"/>
            </a:pPr>
            <a:r>
              <a:rPr lang="en-US" dirty="0"/>
              <a:t>place emphasis on the code of conduct and encourage collective responsibility across our governance structure and network</a:t>
            </a:r>
          </a:p>
          <a:p>
            <a:pPr marL="171450" indent="-171450">
              <a:buFont typeface="Arial" panose="020B0604020202020204" pitchFamily="34" charset="0"/>
              <a:buChar char="•"/>
            </a:pPr>
            <a:r>
              <a:rPr lang="en-US" dirty="0"/>
              <a:t>support clubs, counties and regional </a:t>
            </a:r>
            <a:r>
              <a:rPr lang="en-US" dirty="0" err="1"/>
              <a:t>organisations</a:t>
            </a:r>
            <a:r>
              <a:rPr lang="en-US" dirty="0"/>
              <a:t> to be clear and confident in promoting the culture we all wish to see, and to uphold our values </a:t>
            </a:r>
          </a:p>
          <a:p>
            <a:pPr marL="171450" indent="-171450">
              <a:buFont typeface="Arial" panose="020B0604020202020204" pitchFamily="34" charset="0"/>
              <a:buChar char="•"/>
            </a:pPr>
            <a:endParaRPr lang="en-US" dirty="0"/>
          </a:p>
          <a:p>
            <a:r>
              <a:rPr lang="en-US" b="1" dirty="0"/>
              <a:t>We are all archery, we each have a part to play, and must work together to build a positive future for our sport.</a:t>
            </a:r>
          </a:p>
        </p:txBody>
      </p:sp>
      <p:sp>
        <p:nvSpPr>
          <p:cNvPr id="4" name="Slide Number Placeholder 3"/>
          <p:cNvSpPr>
            <a:spLocks noGrp="1"/>
          </p:cNvSpPr>
          <p:nvPr>
            <p:ph type="sldNum" sz="quarter" idx="5"/>
          </p:nvPr>
        </p:nvSpPr>
        <p:spPr/>
        <p:txBody>
          <a:bodyPr/>
          <a:lstStyle/>
          <a:p>
            <a:fld id="{31059387-718A-3444-9A3E-CEAA3D9C2F9A}" type="slidenum">
              <a:rPr lang="en-US" smtClean="0"/>
              <a:t>16</a:t>
            </a:fld>
            <a:endParaRPr lang="en-US"/>
          </a:p>
        </p:txBody>
      </p:sp>
    </p:spTree>
    <p:extLst>
      <p:ext uri="{BB962C8B-B14F-4D97-AF65-F5344CB8AC3E}">
        <p14:creationId xmlns:p14="http://schemas.microsoft.com/office/powerpoint/2010/main" val="309345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as I come to my first anniversary with Archery GB, I’d like to extend my thanks and gratitude to each of you here, and in the wider archery community for your support, enthusiasm and dedication.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Without your support and input, the work that Archery GB does would not be possible.</a:t>
            </a:r>
          </a:p>
          <a:p>
            <a:endParaRPr lang="en-US" dirty="0"/>
          </a:p>
          <a:p>
            <a:r>
              <a:rPr lang="en-US" dirty="0"/>
              <a:t>That brings me to the end of my update, I will now hand back to our Chair, Mark.</a:t>
            </a:r>
          </a:p>
        </p:txBody>
      </p:sp>
      <p:sp>
        <p:nvSpPr>
          <p:cNvPr id="4" name="Slide Number Placeholder 3"/>
          <p:cNvSpPr>
            <a:spLocks noGrp="1"/>
          </p:cNvSpPr>
          <p:nvPr>
            <p:ph type="sldNum" sz="quarter" idx="5"/>
          </p:nvPr>
        </p:nvSpPr>
        <p:spPr/>
        <p:txBody>
          <a:bodyPr/>
          <a:lstStyle/>
          <a:p>
            <a:fld id="{31059387-718A-3444-9A3E-CEAA3D9C2F9A}" type="slidenum">
              <a:rPr lang="en-US" smtClean="0"/>
              <a:t>17</a:t>
            </a:fld>
            <a:endParaRPr lang="en-US"/>
          </a:p>
        </p:txBody>
      </p:sp>
    </p:spTree>
    <p:extLst>
      <p:ext uri="{BB962C8B-B14F-4D97-AF65-F5344CB8AC3E}">
        <p14:creationId xmlns:p14="http://schemas.microsoft.com/office/powerpoint/2010/main" val="415559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1</a:t>
            </a:fld>
            <a:endParaRPr lang="en-US"/>
          </a:p>
        </p:txBody>
      </p:sp>
    </p:spTree>
    <p:extLst>
      <p:ext uri="{BB962C8B-B14F-4D97-AF65-F5344CB8AC3E}">
        <p14:creationId xmlns:p14="http://schemas.microsoft.com/office/powerpoint/2010/main" val="359365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next 20 minutes or so will be focused on updating you on some of the key priorities for </a:t>
            </a:r>
            <a:r>
              <a:rPr lang="en-US" dirty="0" err="1"/>
              <a:t>ArcheryGB</a:t>
            </a:r>
            <a:r>
              <a:rPr lang="en-US" dirty="0"/>
              <a:t> and the projects we’re working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start by introducing our latest annual report, and then cover some important updates on four strategic pieces of work, how they impact our archery community, and how you can get involved.</a:t>
            </a:r>
          </a:p>
        </p:txBody>
      </p:sp>
      <p:sp>
        <p:nvSpPr>
          <p:cNvPr id="4" name="Slide Number Placeholder 3"/>
          <p:cNvSpPr>
            <a:spLocks noGrp="1"/>
          </p:cNvSpPr>
          <p:nvPr>
            <p:ph type="sldNum" sz="quarter" idx="5"/>
          </p:nvPr>
        </p:nvSpPr>
        <p:spPr/>
        <p:txBody>
          <a:bodyPr/>
          <a:lstStyle/>
          <a:p>
            <a:fld id="{31059387-718A-3444-9A3E-CEAA3D9C2F9A}" type="slidenum">
              <a:rPr lang="en-US" smtClean="0"/>
              <a:t>2</a:t>
            </a:fld>
            <a:endParaRPr lang="en-US"/>
          </a:p>
        </p:txBody>
      </p:sp>
    </p:spTree>
    <p:extLst>
      <p:ext uri="{BB962C8B-B14F-4D97-AF65-F5344CB8AC3E}">
        <p14:creationId xmlns:p14="http://schemas.microsoft.com/office/powerpoint/2010/main" val="362511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indent="-184150"/>
            <a:r>
              <a:rPr lang="en-US" dirty="0"/>
              <a:t>Today, I’m please to share with you our Annual Report and Strategic Update. The document covers activity we’ve delivered to date, but also looks forward to what the organisation will be focusing on in the coming year.</a:t>
            </a:r>
          </a:p>
          <a:p>
            <a:pPr marL="184150" indent="-184150"/>
            <a:endParaRPr lang="en-US" dirty="0"/>
          </a:p>
          <a:p>
            <a:pPr marL="184150" indent="-184150"/>
            <a:r>
              <a:rPr lang="en-US" dirty="0"/>
              <a:t>If you haven’t already, I encourage you to download the annual report PDF from the link on the AGM email sent yesterday. </a:t>
            </a:r>
          </a:p>
          <a:p>
            <a:pPr marL="184150" indent="-184150"/>
            <a:r>
              <a:rPr lang="en-US" dirty="0"/>
              <a:t>If you don’t have the email, you can find the annual report on the Archery GB website.</a:t>
            </a:r>
          </a:p>
          <a:p>
            <a:pPr marL="184150" indent="-184150"/>
            <a:r>
              <a:rPr lang="en-US" dirty="0"/>
              <a:t>Please share the link with your fellow archers, club members and anyone who you think would find it of interest.</a:t>
            </a:r>
          </a:p>
          <a:p>
            <a:pPr marL="184150" indent="-184150"/>
            <a:endParaRPr lang="en-US" dirty="0"/>
          </a:p>
          <a:p>
            <a:pPr marL="184150" indent="-184150"/>
            <a:r>
              <a:rPr lang="en-US" dirty="0"/>
              <a:t>As it’s a new format, we’re keen to hear your views on the content and presentation. </a:t>
            </a:r>
          </a:p>
          <a:p>
            <a:pPr marL="184150" indent="-184150"/>
            <a:r>
              <a:rPr lang="en-US" dirty="0"/>
              <a:t>If you can please take 5 minutes to share your feedback, we’d really appreciate it, and it will help shape future documentation and reporting.</a:t>
            </a:r>
          </a:p>
          <a:p>
            <a:pPr marL="184150" indent="-184150"/>
            <a:r>
              <a:rPr lang="en-US" dirty="0"/>
              <a:t>There’s also a short online survey which we will email to you and can also be found on the AGM web page.</a:t>
            </a:r>
          </a:p>
          <a:p>
            <a:pPr marL="184150" indent="-184150"/>
            <a:endParaRPr lang="en-US" dirty="0"/>
          </a:p>
          <a:p>
            <a:pPr marL="184150" indent="-184150"/>
            <a:r>
              <a:rPr lang="en-US" dirty="0"/>
              <a:t>For a more personal take on where we’re up to, please listen to Episode 6 of the ‘Way of the Bow’ podcast on Spotify, where I also answer some questions from our members.</a:t>
            </a:r>
          </a:p>
          <a:p>
            <a:pPr marL="184150" indent="-184150"/>
            <a:endParaRPr lang="en-US" dirty="0"/>
          </a:p>
          <a:p>
            <a:pPr algn="l"/>
            <a:r>
              <a:rPr lang="en-US" b="0" i="0">
                <a:solidFill>
                  <a:srgbClr val="242424"/>
                </a:solidFill>
                <a:effectLst/>
                <a:highlight>
                  <a:srgbClr val="FFFFFF"/>
                </a:highlight>
                <a:latin typeface="Segoe UI" panose="020B0502040204020203" pitchFamily="34" charset="0"/>
              </a:rPr>
              <a:t>At </a:t>
            </a:r>
            <a:r>
              <a:rPr lang="en-US" b="0" i="0" dirty="0">
                <a:solidFill>
                  <a:srgbClr val="242424"/>
                </a:solidFill>
                <a:effectLst/>
                <a:highlight>
                  <a:srgbClr val="FFFFFF"/>
                </a:highlight>
                <a:latin typeface="Segoe UI" panose="020B0502040204020203" pitchFamily="34" charset="0"/>
              </a:rPr>
              <a:t>this point I am delighted to be able to announce that we will formally </a:t>
            </a:r>
            <a:r>
              <a:rPr lang="en-US" b="0" i="0" dirty="0" err="1">
                <a:solidFill>
                  <a:srgbClr val="242424"/>
                </a:solidFill>
                <a:effectLst/>
                <a:highlight>
                  <a:srgbClr val="FFFFFF"/>
                </a:highlight>
                <a:latin typeface="Segoe UI" panose="020B0502040204020203" pitchFamily="34" charset="0"/>
              </a:rPr>
              <a:t>recognise</a:t>
            </a:r>
            <a:r>
              <a:rPr lang="en-US" b="0" i="0" dirty="0">
                <a:solidFill>
                  <a:srgbClr val="242424"/>
                </a:solidFill>
                <a:effectLst/>
                <a:highlight>
                  <a:srgbClr val="FFFFFF"/>
                </a:highlight>
                <a:latin typeface="Segoe UI" panose="020B0502040204020203" pitchFamily="34" charset="0"/>
              </a:rPr>
              <a:t> The Fletchers' Trust, the Worshipful Company of Fletchers charitable arm, as an approved Charity Partner of Archery GB.</a:t>
            </a:r>
          </a:p>
          <a:p>
            <a:pPr algn="l"/>
            <a:endParaRPr lang="en-US" b="0" i="0" dirty="0">
              <a:solidFill>
                <a:srgbClr val="242424"/>
              </a:solidFill>
              <a:effectLst/>
              <a:highlight>
                <a:srgbClr val="FFFFFF"/>
              </a:highlight>
              <a:latin typeface="Segoe UI" panose="020B0502040204020203" pitchFamily="34" charset="0"/>
            </a:endParaRPr>
          </a:p>
          <a:p>
            <a:pPr algn="l"/>
            <a:r>
              <a:rPr lang="en-US" b="0" i="0" dirty="0">
                <a:solidFill>
                  <a:srgbClr val="242424"/>
                </a:solidFill>
                <a:effectLst/>
                <a:highlight>
                  <a:srgbClr val="FFFFFF"/>
                </a:highlight>
                <a:latin typeface="Segoe UI" panose="020B0502040204020203" pitchFamily="34" charset="0"/>
              </a:rPr>
              <a:t>We have been incredibly grateful for their huge support over many years, which started with a focus on our para-athletes but has broadened to provide support to coaches, clubs and </a:t>
            </a:r>
            <a:r>
              <a:rPr lang="en-US" b="0" i="0" dirty="0" err="1">
                <a:solidFill>
                  <a:srgbClr val="242424"/>
                </a:solidFill>
                <a:effectLst/>
                <a:highlight>
                  <a:srgbClr val="FFFFFF"/>
                </a:highlight>
                <a:latin typeface="Segoe UI" panose="020B0502040204020203" pitchFamily="34" charset="0"/>
              </a:rPr>
              <a:t>organisations</a:t>
            </a:r>
            <a:r>
              <a:rPr lang="en-US" b="0" i="0" dirty="0">
                <a:solidFill>
                  <a:srgbClr val="242424"/>
                </a:solidFill>
                <a:effectLst/>
                <a:highlight>
                  <a:srgbClr val="FFFFFF"/>
                </a:highlight>
                <a:latin typeface="Segoe UI" panose="020B0502040204020203" pitchFamily="34" charset="0"/>
              </a:rPr>
              <a:t> in welcoming and developing disabled archers across the UK.</a:t>
            </a:r>
          </a:p>
          <a:p>
            <a:pPr algn="l"/>
            <a:endParaRPr lang="en-US" b="0" i="0" dirty="0">
              <a:solidFill>
                <a:srgbClr val="242424"/>
              </a:solidFill>
              <a:effectLst/>
              <a:highlight>
                <a:srgbClr val="FFFFFF"/>
              </a:highlight>
              <a:latin typeface="Segoe UI" panose="020B0502040204020203" pitchFamily="34" charset="0"/>
            </a:endParaRPr>
          </a:p>
          <a:p>
            <a:pPr algn="l"/>
            <a:r>
              <a:rPr lang="en-US" b="0" i="0" dirty="0">
                <a:solidFill>
                  <a:srgbClr val="242424"/>
                </a:solidFill>
                <a:effectLst/>
                <a:highlight>
                  <a:srgbClr val="FFFFFF"/>
                </a:highlight>
                <a:latin typeface="Segoe UI" panose="020B0502040204020203" pitchFamily="34" charset="0"/>
              </a:rPr>
              <a:t>We are currently developing a new package of support for the next four years which will cover the Los Angeles Paralympic cycle - which will make it the 4th such package since London 2012. I wish to express our sincere thanks to the Fletcher’s for their support and generosity. </a:t>
            </a:r>
          </a:p>
          <a:p>
            <a:pPr marL="184150" indent="-184150"/>
            <a:endParaRPr lang="en-US" dirty="0"/>
          </a:p>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3</a:t>
            </a:fld>
            <a:endParaRPr lang="en-US"/>
          </a:p>
        </p:txBody>
      </p:sp>
    </p:spTree>
    <p:extLst>
      <p:ext uri="{BB962C8B-B14F-4D97-AF65-F5344CB8AC3E}">
        <p14:creationId xmlns:p14="http://schemas.microsoft.com/office/powerpoint/2010/main" val="31556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460"/>
              </a:lnSpc>
              <a:spcBef>
                <a:spcPts val="0"/>
              </a:spcBef>
              <a:spcAft>
                <a:spcPts val="1000"/>
              </a:spcAft>
              <a:buClrTx/>
              <a:buSzTx/>
              <a:buFontTx/>
              <a:buNone/>
              <a:tabLst/>
              <a:defRPr lang="en-US"/>
            </a:pPr>
            <a:r>
              <a:rPr lang="en-GB" sz="1200" b="1" dirty="0">
                <a:solidFill>
                  <a:srgbClr val="003654"/>
                </a:solidFill>
                <a:latin typeface="Montserrat SemiBold" pitchFamily="2" charset="77"/>
                <a:ea typeface="Montserrat-Light" charset="77"/>
                <a:cs typeface="Montserrat-Light" charset="77"/>
              </a:rPr>
              <a:t>Next, I wish to step through an update on four key priorities, starting with the membership review.</a:t>
            </a:r>
          </a:p>
          <a:p>
            <a:pPr marL="0" marR="0" lvl="0" indent="0" algn="l" defTabSz="914400" rtl="0" eaLnBrk="1" fontAlgn="auto" latinLnBrk="0" hangingPunct="1">
              <a:lnSpc>
                <a:spcPts val="2460"/>
              </a:lnSpc>
              <a:spcBef>
                <a:spcPts val="0"/>
              </a:spcBef>
              <a:spcAft>
                <a:spcPts val="1000"/>
              </a:spcAft>
              <a:buClrTx/>
              <a:buSzTx/>
              <a:buFontTx/>
              <a:buNone/>
              <a:tabLst/>
              <a:defRPr lang="en-US"/>
            </a:pPr>
            <a:r>
              <a:rPr lang="en-GB" sz="1200" b="1" dirty="0">
                <a:solidFill>
                  <a:srgbClr val="003654"/>
                </a:solidFill>
                <a:latin typeface="Montserrat SemiBold" pitchFamily="2" charset="77"/>
                <a:ea typeface="Montserrat-Light" charset="77"/>
                <a:cs typeface="Montserrat-Light" charset="77"/>
              </a:rPr>
              <a:t>The review focuses on two main areas:</a:t>
            </a:r>
          </a:p>
          <a:p>
            <a:pPr marL="0" marR="0" lvl="0" indent="0" algn="l" defTabSz="914400" rtl="0" eaLnBrk="1" fontAlgn="auto" latinLnBrk="0" hangingPunct="1">
              <a:lnSpc>
                <a:spcPts val="2460"/>
              </a:lnSpc>
              <a:spcBef>
                <a:spcPts val="0"/>
              </a:spcBef>
              <a:spcAft>
                <a:spcPts val="1000"/>
              </a:spcAft>
              <a:buClrTx/>
              <a:buSzTx/>
              <a:buFontTx/>
              <a:buNone/>
              <a:tabLst/>
              <a:defRPr lang="en-US"/>
            </a:pPr>
            <a:r>
              <a:rPr lang="en-GB" sz="1200" b="1" dirty="0">
                <a:solidFill>
                  <a:srgbClr val="003654"/>
                </a:solidFill>
                <a:latin typeface="Montserrat SemiBold" pitchFamily="2" charset="77"/>
                <a:ea typeface="Montserrat-Light" charset="77"/>
                <a:cs typeface="Montserrat-Light" charset="77"/>
              </a:rPr>
              <a:t>First is the structure and governance of archery throughout the UK, second is the membership offer.</a:t>
            </a:r>
          </a:p>
          <a:p>
            <a:pPr marL="0" marR="0" lvl="0" indent="0" algn="l" defTabSz="914400" rtl="0" eaLnBrk="1" fontAlgn="auto" latinLnBrk="0" hangingPunct="1">
              <a:lnSpc>
                <a:spcPts val="2460"/>
              </a:lnSpc>
              <a:spcBef>
                <a:spcPts val="0"/>
              </a:spcBef>
              <a:spcAft>
                <a:spcPts val="1000"/>
              </a:spcAft>
              <a:buClrTx/>
              <a:buSzTx/>
              <a:buFontTx/>
              <a:buNone/>
              <a:tabLst/>
              <a:defRPr lang="en-US"/>
            </a:pPr>
            <a:endParaRPr lang="en-GB" sz="1200" b="1" dirty="0">
              <a:solidFill>
                <a:srgbClr val="003654"/>
              </a:solidFill>
              <a:latin typeface="Montserrat SemiBold" pitchFamily="2" charset="77"/>
              <a:ea typeface="Montserrat-Light" charset="77"/>
              <a:cs typeface="Montserrat-Light" charset="77"/>
            </a:endParaRPr>
          </a:p>
          <a:p>
            <a:pPr marL="0" marR="0" lvl="0" indent="0" algn="l" defTabSz="914400" rtl="0" eaLnBrk="1" fontAlgn="auto" latinLnBrk="0" hangingPunct="1">
              <a:lnSpc>
                <a:spcPts val="2460"/>
              </a:lnSpc>
              <a:spcBef>
                <a:spcPts val="0"/>
              </a:spcBef>
              <a:spcAft>
                <a:spcPts val="1000"/>
              </a:spcAft>
              <a:buClrTx/>
              <a:buSzTx/>
              <a:buFontTx/>
              <a:buNone/>
              <a:tabLst/>
              <a:defRPr lang="en-US"/>
            </a:pPr>
            <a:r>
              <a:rPr lang="en-GB" sz="1200" b="0" dirty="0">
                <a:solidFill>
                  <a:srgbClr val="003654"/>
                </a:solidFill>
                <a:latin typeface="Montserrat SemiBold" pitchFamily="2" charset="77"/>
                <a:ea typeface="Montserrat-Light" charset="77"/>
                <a:cs typeface="Montserrat-Light" charset="77"/>
              </a:rPr>
              <a:t>The objective of the </a:t>
            </a:r>
            <a:r>
              <a:rPr lang="en-GB" sz="1200" b="1" u="sng" dirty="0">
                <a:solidFill>
                  <a:srgbClr val="003654"/>
                </a:solidFill>
                <a:latin typeface="Montserrat SemiBold" pitchFamily="2" charset="77"/>
                <a:ea typeface="Montserrat-Light" charset="77"/>
                <a:cs typeface="Montserrat-Light" charset="77"/>
              </a:rPr>
              <a:t>structure review </a:t>
            </a:r>
            <a:r>
              <a:rPr lang="en-GB" sz="1200" b="0" dirty="0">
                <a:solidFill>
                  <a:srgbClr val="003654"/>
                </a:solidFill>
                <a:latin typeface="Montserrat SemiBold" pitchFamily="2" charset="77"/>
                <a:ea typeface="Montserrat-Light" charset="77"/>
                <a:cs typeface="Montserrat-Light" charset="77"/>
              </a:rPr>
              <a:t>is to develop an effective and efficient governance and delivery structure for the whole sport,</a:t>
            </a:r>
            <a:r>
              <a:rPr lang="en-US" b="0" i="0" dirty="0">
                <a:solidFill>
                  <a:srgbClr val="242424"/>
                </a:solidFill>
                <a:effectLst/>
                <a:highlight>
                  <a:srgbClr val="FFFFFF"/>
                </a:highlight>
                <a:latin typeface="Calibri" panose="020F0502020204030204" pitchFamily="34" charset="0"/>
              </a:rPr>
              <a:t> this is how we organise and run the governing body, to ensure that everything we do is its very best and delivers what you, our members, want and need.</a:t>
            </a:r>
            <a:endParaRPr lang="en-GB" sz="1200" b="0" dirty="0">
              <a:solidFill>
                <a:srgbClr val="003654"/>
              </a:solidFill>
              <a:latin typeface="Montserrat SemiBold" pitchFamily="2" charset="77"/>
              <a:ea typeface="Montserrat-Light" charset="77"/>
              <a:cs typeface="Montserrat-Light" charset="77"/>
            </a:endParaRPr>
          </a:p>
          <a:p>
            <a:pPr marL="0" marR="0" lvl="0" indent="0" algn="l" defTabSz="914400" rtl="0" eaLnBrk="1" fontAlgn="auto" latinLnBrk="0" hangingPunct="1">
              <a:lnSpc>
                <a:spcPts val="2460"/>
              </a:lnSpc>
              <a:spcBef>
                <a:spcPts val="0"/>
              </a:spcBef>
              <a:spcAft>
                <a:spcPts val="1000"/>
              </a:spcAft>
              <a:buClrTx/>
              <a:buSzTx/>
              <a:buFontTx/>
              <a:buNone/>
              <a:tabLst/>
              <a:defRPr lang="en-US"/>
            </a:pPr>
            <a:endParaRPr lang="en-GB" sz="1200" b="1" dirty="0">
              <a:solidFill>
                <a:srgbClr val="003654"/>
              </a:solidFill>
              <a:latin typeface="Montserrat SemiBold" pitchFamily="2" charset="77"/>
              <a:ea typeface="Montserrat-Light" charset="77"/>
              <a:cs typeface="Montserrat-Light" charset="77"/>
            </a:endParaRPr>
          </a:p>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In April ‘21, we started working with Counsel Ltd to conduct the work, who have led similar structural reviews across other sports.</a:t>
            </a:r>
          </a:p>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We met with regions and home nations, county associations and other stakeholders, and fed back to the working group and Archery GB board. </a:t>
            </a:r>
          </a:p>
          <a:p>
            <a:pPr marL="0" marR="0" lvl="0" indent="0" algn="l" defTabSz="914400" rtl="0" eaLnBrk="1" fontAlgn="auto" latinLnBrk="0" hangingPunct="1">
              <a:lnSpc>
                <a:spcPct val="200000"/>
              </a:lnSpc>
              <a:spcBef>
                <a:spcPts val="0"/>
              </a:spcBef>
              <a:spcAft>
                <a:spcPts val="800"/>
              </a:spcAft>
              <a:buClrTx/>
              <a:buSzTx/>
              <a:buFont typeface="Arial" panose="020B0604020202020204" pitchFamily="34" charset="0"/>
              <a:buNone/>
              <a:tabLst/>
              <a:defRPr/>
            </a:pPr>
            <a:endParaRPr lang="en-GB" b="1" dirty="0">
              <a:solidFill>
                <a:schemeClr val="tx1">
                  <a:lumMod val="50000"/>
                </a:schemeClr>
              </a:solidFill>
              <a:latin typeface="Montserrat SemiBold" pitchFamily="2" charset="77"/>
              <a:ea typeface="Montserrat-Light" charset="77"/>
              <a:cs typeface="Montserrat-Light" charset="77"/>
            </a:endParaRPr>
          </a:p>
          <a:p>
            <a:pPr marL="0" marR="0" lvl="0" indent="0" algn="l" defTabSz="914400" rtl="0" eaLnBrk="1" fontAlgn="auto" latinLnBrk="0" hangingPunct="1">
              <a:lnSpc>
                <a:spcPct val="200000"/>
              </a:lnSpc>
              <a:spcBef>
                <a:spcPts val="0"/>
              </a:spcBef>
              <a:spcAft>
                <a:spcPts val="800"/>
              </a:spcAft>
              <a:buClrTx/>
              <a:buSzTx/>
              <a:buFont typeface="Arial" panose="020B0604020202020204" pitchFamily="34" charset="0"/>
              <a:buNone/>
              <a:tabLst/>
              <a:defRPr/>
            </a:pPr>
            <a:r>
              <a:rPr lang="en-GB" b="1" dirty="0">
                <a:solidFill>
                  <a:schemeClr val="tx1">
                    <a:lumMod val="50000"/>
                  </a:schemeClr>
                </a:solidFill>
                <a:latin typeface="Montserrat SemiBold" pitchFamily="2" charset="77"/>
                <a:ea typeface="Montserrat-Light" charset="77"/>
                <a:cs typeface="Montserrat-Light" charset="77"/>
              </a:rPr>
              <a:t>The evidence collected produced the following findings, they showed:</a:t>
            </a:r>
          </a:p>
          <a:p>
            <a:pPr marL="0" marR="0" lvl="0" indent="0" algn="l" defTabSz="914400" rtl="0" eaLnBrk="1" fontAlgn="auto" latinLnBrk="0" hangingPunct="1">
              <a:lnSpc>
                <a:spcPct val="200000"/>
              </a:lnSpc>
              <a:spcBef>
                <a:spcPts val="0"/>
              </a:spcBef>
              <a:spcAft>
                <a:spcPts val="800"/>
              </a:spcAft>
              <a:buClrTx/>
              <a:buSzTx/>
              <a:buFont typeface="Arial" panose="020B0604020202020204" pitchFamily="34" charset="0"/>
              <a:buNone/>
              <a:tabLst/>
              <a:defRPr/>
            </a:pPr>
            <a:endParaRPr lang="en-GB" b="1" dirty="0">
              <a:solidFill>
                <a:schemeClr val="tx1">
                  <a:lumMod val="50000"/>
                </a:schemeClr>
              </a:solidFill>
              <a:latin typeface="Montserrat SemiBold" pitchFamily="2" charset="77"/>
              <a:ea typeface="Montserrat-Light" charset="77"/>
              <a:cs typeface="Montserrat-Light" charset="77"/>
            </a:endParaRPr>
          </a:p>
          <a:p>
            <a:pPr marL="285750" indent="-285750">
              <a:lnSpc>
                <a:spcPct val="200000"/>
              </a:lnSpc>
              <a:spcAft>
                <a:spcPts val="800"/>
              </a:spcAft>
              <a:buFont typeface="Arial" panose="020B0604020202020204" pitchFamily="34" charset="0"/>
              <a:buChar char="•"/>
            </a:pPr>
            <a:r>
              <a:rPr lang="en-GB" dirty="0"/>
              <a:t>that there is a general lack of understanding of the archery structure among our community, which</a:t>
            </a:r>
            <a:r>
              <a:rPr lang="en-GB" sz="1800" b="0" i="0" u="none" strike="noStrike" baseline="0" dirty="0">
                <a:solidFill>
                  <a:srgbClr val="000000"/>
                </a:solidFill>
              </a:rPr>
              <a:t> extends to the practice and support experienced by members. There’s a l</a:t>
            </a:r>
            <a:r>
              <a:rPr lang="en-GB" dirty="0"/>
              <a:t>ack of clarity around roles and responsibilities across the structure, from club/county/region levels, through to AGB itself.</a:t>
            </a:r>
          </a:p>
          <a:p>
            <a:pPr marL="285750" lvl="0" indent="-285750">
              <a:lnSpc>
                <a:spcPct val="200000"/>
              </a:lnSpc>
              <a:spcAft>
                <a:spcPts val="800"/>
              </a:spcAft>
              <a:buFont typeface="Arial" panose="020B0604020202020204" pitchFamily="34" charset="0"/>
              <a:buChar char="•"/>
            </a:pPr>
            <a:r>
              <a:rPr lang="en-GB" dirty="0"/>
              <a:t>It found the strongest legal and governance processes were seen at Regional Association and Home Nation levels, this is </a:t>
            </a:r>
            <a:r>
              <a:rPr lang="en-GB" sz="1800" b="0" i="0" u="none" strike="noStrike" baseline="0" dirty="0">
                <a:solidFill>
                  <a:srgbClr val="000000"/>
                </a:solidFill>
                <a:latin typeface="Calibri" panose="020F0502020204030204" pitchFamily="34" charset="0"/>
              </a:rPr>
              <a:t>because several bodies have ‘incorporated’ and have volunteer staff or paid staff teams. In contrast, many County Associations remain ‘Member Associations’. They reported an issue of a lack of resource; either through insufficient number of volunteers, or the right level of expertise. </a:t>
            </a:r>
            <a:endParaRPr lang="en-GB" b="0" dirty="0"/>
          </a:p>
          <a:p>
            <a:pPr marL="285750" lvl="0" indent="-285750">
              <a:lnSpc>
                <a:spcPct val="200000"/>
              </a:lnSpc>
              <a:spcAft>
                <a:spcPts val="800"/>
              </a:spcAft>
              <a:buFont typeface="Arial" panose="020B0604020202020204" pitchFamily="34" charset="0"/>
              <a:buChar char="•"/>
            </a:pPr>
            <a:r>
              <a:rPr lang="en-GB" dirty="0"/>
              <a:t>The quality and frequency of communication varies across counties, and regions, and this is </a:t>
            </a:r>
            <a:r>
              <a:rPr lang="en-GB" sz="1800" b="0" i="0" u="none" strike="noStrike" baseline="0" dirty="0">
                <a:solidFill>
                  <a:srgbClr val="000000"/>
                </a:solidFill>
              </a:rPr>
              <a:t>a key factor in an archers’ or volunteers experience</a:t>
            </a:r>
          </a:p>
          <a:p>
            <a:pPr marL="285750" lvl="0" indent="-285750">
              <a:lnSpc>
                <a:spcPct val="200000"/>
              </a:lnSpc>
              <a:spcAft>
                <a:spcPts val="800"/>
              </a:spcAft>
              <a:buFont typeface="Arial" panose="020B0604020202020204" pitchFamily="34" charset="0"/>
              <a:buChar char="•"/>
            </a:pPr>
            <a:endParaRPr lang="en-GB" dirty="0"/>
          </a:p>
          <a:p>
            <a:pPr marL="0" indent="0">
              <a:lnSpc>
                <a:spcPct val="200000"/>
              </a:lnSpc>
              <a:spcAft>
                <a:spcPts val="800"/>
              </a:spcAft>
              <a:buFont typeface="Arial" panose="020B0604020202020204" pitchFamily="34" charset="0"/>
              <a:buNone/>
            </a:pPr>
            <a:r>
              <a:rPr lang="en-GB" dirty="0"/>
              <a:t>It was concluded that given the insights from our members, there was no specific requirement to change the governance structure.</a:t>
            </a:r>
          </a:p>
          <a:p>
            <a:pPr marL="0" marR="0" lvl="0" indent="0" algn="l" defTabSz="914400" rtl="0" eaLnBrk="1" fontAlgn="auto" latinLnBrk="0" hangingPunct="1">
              <a:lnSpc>
                <a:spcPct val="200000"/>
              </a:lnSpc>
              <a:spcBef>
                <a:spcPts val="0"/>
              </a:spcBef>
              <a:spcAft>
                <a:spcPts val="800"/>
              </a:spcAft>
              <a:buClrTx/>
              <a:buSzTx/>
              <a:buFont typeface="Arial" panose="020B0604020202020204" pitchFamily="34" charset="0"/>
              <a:buNone/>
              <a:tabLst/>
              <a:defRPr/>
            </a:pPr>
            <a:r>
              <a:rPr lang="en-GB" dirty="0"/>
              <a:t>Rather, it is necessary to </a:t>
            </a:r>
            <a:r>
              <a:rPr lang="en-GB" b="1" dirty="0"/>
              <a:t>strengthen what is currently in place </a:t>
            </a:r>
            <a:r>
              <a:rPr lang="en-GB" b="0" dirty="0"/>
              <a:t>and</a:t>
            </a:r>
            <a:r>
              <a:rPr lang="en-GB" b="1" dirty="0"/>
              <a:t> </a:t>
            </a:r>
            <a:r>
              <a:rPr lang="en-GB" dirty="0"/>
              <a:t>optimise and reconfirm the purpose of each entity.</a:t>
            </a:r>
          </a:p>
        </p:txBody>
      </p:sp>
      <p:sp>
        <p:nvSpPr>
          <p:cNvPr id="4" name="Slide Number Placeholder 3"/>
          <p:cNvSpPr>
            <a:spLocks noGrp="1"/>
          </p:cNvSpPr>
          <p:nvPr>
            <p:ph type="sldNum" sz="quarter" idx="5"/>
          </p:nvPr>
        </p:nvSpPr>
        <p:spPr/>
        <p:txBody>
          <a:bodyPr/>
          <a:lstStyle/>
          <a:p>
            <a:fld id="{31059387-718A-3444-9A3E-CEAA3D9C2F9A}" type="slidenum">
              <a:rPr lang="en-US" smtClean="0"/>
              <a:t>4</a:t>
            </a:fld>
            <a:endParaRPr lang="en-US"/>
          </a:p>
        </p:txBody>
      </p:sp>
    </p:spTree>
    <p:extLst>
      <p:ext uri="{BB962C8B-B14F-4D97-AF65-F5344CB8AC3E}">
        <p14:creationId xmlns:p14="http://schemas.microsoft.com/office/powerpoint/2010/main" val="424283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 mind, we all need to be clear about the structure of our sport, so we have shared understanding and shared expectations about the role and purpose of each organisation, and what it does.</a:t>
            </a:r>
          </a:p>
          <a:p>
            <a:endParaRPr lang="en-US" dirty="0"/>
          </a:p>
          <a:p>
            <a:r>
              <a:rPr lang="en-US" dirty="0"/>
              <a:t>This chart summarises part of our governance framework, with descriptions of each part of our structure. There’s further work to be done on this, and over the coming months we will work with you to develop the detail and confirm expectations. I won’t read the summaries now, but they provide an indication of some of the key functional priorities.</a:t>
            </a:r>
          </a:p>
          <a:p>
            <a:endParaRPr lang="en-US" dirty="0"/>
          </a:p>
          <a:p>
            <a:r>
              <a:rPr lang="en-US" dirty="0"/>
              <a:t>A key objective throughout this work, has been to ensure ‘equity’ across the UK and our sport – so an archer in the south west can expect the same quality experience and level of support as someone in inner-city Birmingham. We should all expect every organisation to operate to the same set of standards.</a:t>
            </a:r>
          </a:p>
          <a:p>
            <a:endParaRPr lang="en-US" dirty="0"/>
          </a:p>
          <a:p>
            <a:r>
              <a:rPr lang="en-US" dirty="0"/>
              <a:t>Its AGB’s role to work closely with clubs, members, county associations and regions, to support you to be as successful as possible.</a:t>
            </a:r>
          </a:p>
          <a:p>
            <a:r>
              <a:rPr lang="en-US" dirty="0"/>
              <a:t>We’re all working together to build a positive future for our sport.</a:t>
            </a:r>
          </a:p>
          <a:p>
            <a:endParaRPr lang="en-US" dirty="0"/>
          </a:p>
          <a:p>
            <a:endParaRPr lang="en-US" dirty="0"/>
          </a:p>
        </p:txBody>
      </p:sp>
      <p:sp>
        <p:nvSpPr>
          <p:cNvPr id="4" name="Slide Number Placeholder 3"/>
          <p:cNvSpPr>
            <a:spLocks noGrp="1"/>
          </p:cNvSpPr>
          <p:nvPr>
            <p:ph type="sldNum" sz="quarter" idx="5"/>
          </p:nvPr>
        </p:nvSpPr>
        <p:spPr/>
        <p:txBody>
          <a:bodyPr/>
          <a:lstStyle/>
          <a:p>
            <a:fld id="{31059387-718A-3444-9A3E-CEAA3D9C2F9A}" type="slidenum">
              <a:rPr lang="en-US" smtClean="0"/>
              <a:t>5</a:t>
            </a:fld>
            <a:endParaRPr lang="en-US"/>
          </a:p>
        </p:txBody>
      </p:sp>
    </p:spTree>
    <p:extLst>
      <p:ext uri="{BB962C8B-B14F-4D97-AF65-F5344CB8AC3E}">
        <p14:creationId xmlns:p14="http://schemas.microsoft.com/office/powerpoint/2010/main" val="93103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404042"/>
                </a:solidFill>
                <a:latin typeface="Montserrat SemiBold" pitchFamily="2" charset="77"/>
                <a:ea typeface="Montserrat-Light" charset="77"/>
                <a:cs typeface="Montserrat-Light" charset="77"/>
              </a:rPr>
              <a:t>The review also provided several recommendations, which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04042"/>
              </a:solidFill>
              <a:latin typeface="Montserrat SemiBold" pitchFamily="2" charset="77"/>
              <a:ea typeface="Montserrat-Light" charset="77"/>
              <a:cs typeface="Montserrat-Light" charset="77"/>
            </a:endParaRPr>
          </a:p>
          <a:p>
            <a:pPr marL="342900" marR="0" lvl="0" indent="-342900" algn="l" defTabSz="914400" rtl="0" eaLnBrk="1" fontAlgn="auto" latinLnBrk="0" hangingPunct="1">
              <a:lnSpc>
                <a:spcPts val="2945"/>
              </a:lnSpc>
              <a:spcBef>
                <a:spcPts val="0"/>
              </a:spcBef>
              <a:spcAft>
                <a:spcPts val="600"/>
              </a:spcAft>
              <a:buClr>
                <a:srgbClr val="873179"/>
              </a:buClr>
              <a:buSzTx/>
              <a:buFont typeface="+mj-lt"/>
              <a:buAutoNum type="arabicPeriod"/>
              <a:tabLst/>
              <a:defRPr lang="en-US"/>
            </a:pPr>
            <a:r>
              <a:rPr lang="en-GB" b="0" i="0" dirty="0">
                <a:solidFill>
                  <a:schemeClr val="tx1">
                    <a:lumMod val="50000"/>
                  </a:schemeClr>
                </a:solidFill>
                <a:latin typeface="Montserrat" pitchFamily="2" charset="77"/>
                <a:ea typeface="Montserrat-Light" charset="77"/>
                <a:cs typeface="Montserrat-Light" charset="77"/>
              </a:rPr>
              <a:t>The need for a self-assessment tool for each organisation, to </a:t>
            </a:r>
            <a:r>
              <a:rPr lang="en-GB" b="0" i="0" dirty="0">
                <a:solidFill>
                  <a:srgbClr val="404042"/>
                </a:solidFill>
                <a:latin typeface="Montserrat Medium" pitchFamily="2" charset="77"/>
                <a:ea typeface="Montserrat-Light" charset="77"/>
                <a:cs typeface="Montserrat-Light" charset="77"/>
              </a:rPr>
              <a:t>help identify current capabilities around culture, structure, governance and areas for development. </a:t>
            </a:r>
            <a:r>
              <a:rPr lang="en-US" b="0" i="0" dirty="0">
                <a:solidFill>
                  <a:srgbClr val="242424"/>
                </a:solidFill>
                <a:effectLst/>
                <a:highlight>
                  <a:srgbClr val="FFFFFF"/>
                </a:highlight>
                <a:latin typeface="Calibri" panose="020F0502020204030204" pitchFamily="34" charset="0"/>
              </a:rPr>
              <a:t>We will support you in making your parts of the organisation function better.</a:t>
            </a:r>
            <a:endParaRPr lang="en-GB" b="0" i="0" dirty="0">
              <a:solidFill>
                <a:srgbClr val="404042"/>
              </a:solidFill>
              <a:latin typeface="Montserrat Medium" pitchFamily="2" charset="77"/>
              <a:ea typeface="Montserrat-Light" charset="77"/>
              <a:cs typeface="Montserrat-Light" charset="77"/>
            </a:endParaRPr>
          </a:p>
          <a:p>
            <a:pPr marL="342900" indent="-342900">
              <a:lnSpc>
                <a:spcPts val="2945"/>
              </a:lnSpc>
              <a:spcAft>
                <a:spcPts val="600"/>
              </a:spcAft>
              <a:buClr>
                <a:srgbClr val="873179"/>
              </a:buClr>
              <a:buFont typeface="+mj-lt"/>
              <a:buAutoNum type="arabicPeriod"/>
              <a:defRPr lang="en-US"/>
            </a:pPr>
            <a:r>
              <a:rPr lang="en-GB" b="0" i="0" dirty="0">
                <a:solidFill>
                  <a:schemeClr val="tx1">
                    <a:lumMod val="50000"/>
                  </a:schemeClr>
                </a:solidFill>
                <a:latin typeface="Montserrat" pitchFamily="2" charset="77"/>
                <a:ea typeface="Montserrat-Light" charset="77"/>
                <a:cs typeface="Montserrat-Light" charset="77"/>
              </a:rPr>
              <a:t>Production of </a:t>
            </a:r>
            <a:r>
              <a:rPr lang="en-GB" b="0" i="0" dirty="0">
                <a:solidFill>
                  <a:srgbClr val="404042"/>
                </a:solidFill>
                <a:latin typeface="Montserrat Medium" pitchFamily="2" charset="77"/>
                <a:ea typeface="Montserrat-Light" charset="77"/>
                <a:cs typeface="Montserrat-Light" charset="77"/>
              </a:rPr>
              <a:t>a set of principles, minimum standards and examples of best practice</a:t>
            </a:r>
            <a:endParaRPr lang="en-GB" b="0" i="0" dirty="0">
              <a:solidFill>
                <a:schemeClr val="tx1">
                  <a:lumMod val="50000"/>
                </a:schemeClr>
              </a:solidFill>
              <a:latin typeface="Montserrat" pitchFamily="2" charset="77"/>
              <a:ea typeface="Montserrat-Light" charset="77"/>
              <a:cs typeface="Montserrat-Light" charset="77"/>
            </a:endParaRPr>
          </a:p>
          <a:p>
            <a:pPr marL="342900" marR="0" lvl="0" indent="-342900" algn="l" defTabSz="914400" rtl="0" eaLnBrk="1" fontAlgn="auto" latinLnBrk="0" hangingPunct="1">
              <a:lnSpc>
                <a:spcPts val="2945"/>
              </a:lnSpc>
              <a:spcBef>
                <a:spcPts val="0"/>
              </a:spcBef>
              <a:spcAft>
                <a:spcPts val="600"/>
              </a:spcAft>
              <a:buClr>
                <a:srgbClr val="873179"/>
              </a:buClr>
              <a:buSzTx/>
              <a:buFont typeface="+mj-lt"/>
              <a:buAutoNum type="arabicPeriod"/>
              <a:tabLst/>
              <a:defRPr lang="en-US"/>
            </a:pPr>
            <a:r>
              <a:rPr lang="en-GB" b="0" i="0" dirty="0">
                <a:solidFill>
                  <a:schemeClr val="tx1">
                    <a:lumMod val="50000"/>
                  </a:schemeClr>
                </a:solidFill>
                <a:latin typeface="Montserrat" pitchFamily="2" charset="77"/>
                <a:ea typeface="Montserrat-Light" charset="77"/>
                <a:cs typeface="Montserrat-Light" charset="77"/>
              </a:rPr>
              <a:t>We must streamline and provide clarity around current volunteer roles and functions, </a:t>
            </a:r>
            <a:r>
              <a:rPr lang="en-GB" b="0" i="0" dirty="0">
                <a:solidFill>
                  <a:srgbClr val="404042"/>
                </a:solidFill>
                <a:latin typeface="Montserrat Medium" pitchFamily="2" charset="77"/>
                <a:ea typeface="Montserrat-Light" charset="77"/>
                <a:cs typeface="Montserrat-Light" charset="77"/>
              </a:rPr>
              <a:t>through a ‘resource guide’ or ‘toolkit’</a:t>
            </a:r>
          </a:p>
          <a:p>
            <a:pPr marL="342900" marR="0" lvl="0" indent="-342900" algn="l" defTabSz="914400" rtl="0" eaLnBrk="1" fontAlgn="auto" latinLnBrk="0" hangingPunct="1">
              <a:lnSpc>
                <a:spcPts val="2945"/>
              </a:lnSpc>
              <a:spcBef>
                <a:spcPts val="0"/>
              </a:spcBef>
              <a:spcAft>
                <a:spcPts val="600"/>
              </a:spcAft>
              <a:buClr>
                <a:srgbClr val="873179"/>
              </a:buClr>
              <a:buSzTx/>
              <a:buFont typeface="+mj-lt"/>
              <a:buAutoNum type="arabicPeriod"/>
              <a:tabLst/>
              <a:defRPr lang="en-US"/>
            </a:pPr>
            <a:r>
              <a:rPr lang="en-GB" b="0" i="0" dirty="0">
                <a:solidFill>
                  <a:schemeClr val="tx1">
                    <a:lumMod val="50000"/>
                  </a:schemeClr>
                </a:solidFill>
                <a:latin typeface="Montserrat" pitchFamily="2" charset="77"/>
                <a:ea typeface="Montserrat-Light" charset="77"/>
                <a:cs typeface="Montserrat-Light" charset="77"/>
              </a:rPr>
              <a:t>Although the review concluded no fundamental structural change was needed, </a:t>
            </a:r>
            <a:r>
              <a:rPr lang="en-GB" b="0" i="0" dirty="0">
                <a:solidFill>
                  <a:schemeClr val="tx1">
                    <a:lumMod val="50000"/>
                  </a:schemeClr>
                </a:solidFill>
                <a:latin typeface="Montserrat Medium" pitchFamily="2" charset="77"/>
                <a:ea typeface="Montserrat-Light" charset="77"/>
                <a:cs typeface="Montserrat-Light" charset="77"/>
              </a:rPr>
              <a:t>there is an expectation that AGB will need to provide more administrative support to help those in admin positions</a:t>
            </a:r>
            <a:r>
              <a:rPr lang="en-GB" b="0" i="0" dirty="0">
                <a:solidFill>
                  <a:srgbClr val="404042"/>
                </a:solidFill>
                <a:latin typeface="Montserrat Medium" pitchFamily="2" charset="77"/>
                <a:ea typeface="Montserrat-Light" charset="77"/>
                <a:cs typeface="Montserrat-Light" charset="77"/>
              </a:rPr>
              <a:t>. </a:t>
            </a:r>
            <a:endParaRPr lang="en-GB" sz="1100" b="0" i="0" dirty="0">
              <a:solidFill>
                <a:srgbClr val="404042"/>
              </a:solidFill>
              <a:latin typeface="Montserrat Medium" pitchFamily="2" charset="77"/>
              <a:ea typeface="Montserrat-Light" charset="77"/>
              <a:cs typeface="Montserrat-Light" charset="77"/>
            </a:endParaRPr>
          </a:p>
          <a:p>
            <a:pPr marL="342900" indent="-342900">
              <a:lnSpc>
                <a:spcPts val="2945"/>
              </a:lnSpc>
              <a:spcAft>
                <a:spcPts val="600"/>
              </a:spcAft>
              <a:buClr>
                <a:srgbClr val="873179"/>
              </a:buClr>
              <a:buFont typeface="+mj-lt"/>
              <a:buAutoNum type="arabicPeriod"/>
              <a:defRPr lang="en-US"/>
            </a:pPr>
            <a:r>
              <a:rPr lang="en-GB" b="0" i="0" dirty="0">
                <a:solidFill>
                  <a:schemeClr val="tx1">
                    <a:lumMod val="50000"/>
                  </a:schemeClr>
                </a:solidFill>
                <a:latin typeface="Montserrat" pitchFamily="2" charset="77"/>
                <a:ea typeface="Montserrat-Light" charset="77"/>
                <a:cs typeface="Montserrat-Light" charset="77"/>
              </a:rPr>
              <a:t>And in collaboration with you all, we’ll assess how things are working on an ongoing basis, and look at how we need to adapt to become as effective as possible.</a:t>
            </a:r>
          </a:p>
          <a:p>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2"/>
                </a:solidFill>
                <a:effectLst/>
                <a:latin typeface="Calibri" panose="020F0502020204030204" pitchFamily="34" charset="0"/>
                <a:ea typeface="Calibri" panose="020F0502020204030204" pitchFamily="34" charset="0"/>
                <a:cs typeface="Montserrat-Light" charset="77"/>
              </a:rPr>
              <a:t>We need to plan for the future. The sports sector is changing, and the demands and expectations of National Governing Bodies are increasing. It also impacts all those involved in running our sport.  At a national level, Archery GB adheres to the Code of Sports Governance, this then cascades, and ultimately influences how clubs, counties, regions and home nations operate.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04042"/>
              </a:solidFill>
              <a:latin typeface="Montserrat Medium" pitchFamily="2" charset="77"/>
              <a:ea typeface="Montserrat-Light" charset="77"/>
              <a:cs typeface="Montserrat-Light" charset="77"/>
            </a:endParaRPr>
          </a:p>
        </p:txBody>
      </p:sp>
      <p:sp>
        <p:nvSpPr>
          <p:cNvPr id="4" name="Slide Number Placeholder 3"/>
          <p:cNvSpPr>
            <a:spLocks noGrp="1"/>
          </p:cNvSpPr>
          <p:nvPr>
            <p:ph type="sldNum" sz="quarter" idx="5"/>
          </p:nvPr>
        </p:nvSpPr>
        <p:spPr/>
        <p:txBody>
          <a:bodyPr/>
          <a:lstStyle/>
          <a:p>
            <a:fld id="{31059387-718A-3444-9A3E-CEAA3D9C2F9A}" type="slidenum">
              <a:rPr lang="en-US" smtClean="0"/>
              <a:t>6</a:t>
            </a:fld>
            <a:endParaRPr lang="en-US"/>
          </a:p>
        </p:txBody>
      </p:sp>
    </p:spTree>
    <p:extLst>
      <p:ext uri="{BB962C8B-B14F-4D97-AF65-F5344CB8AC3E}">
        <p14:creationId xmlns:p14="http://schemas.microsoft.com/office/powerpoint/2010/main" val="426812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Alongside the structural review, we also reviewed our </a:t>
            </a:r>
            <a:r>
              <a:rPr lang="en-GB" b="1" u="sng" dirty="0">
                <a:solidFill>
                  <a:srgbClr val="404042"/>
                </a:solidFill>
                <a:latin typeface="Montserrat Medium" pitchFamily="2" charset="77"/>
                <a:ea typeface="Montserrat-Light" charset="77"/>
                <a:cs typeface="Montserrat-Light" charset="77"/>
              </a:rPr>
              <a:t>membership offer</a:t>
            </a:r>
            <a:r>
              <a:rPr lang="en-GB" dirty="0">
                <a:solidFill>
                  <a:srgbClr val="404042"/>
                </a:solidFill>
                <a:latin typeface="Montserrat Medium" pitchFamily="2" charset="77"/>
                <a:ea typeface="Montserrat-Light" charset="77"/>
                <a:cs typeface="Montserrat-Light" charset="77"/>
              </a:rPr>
              <a:t>. </a:t>
            </a:r>
          </a:p>
          <a:p>
            <a:pPr>
              <a:lnSpc>
                <a:spcPts val="2460"/>
              </a:lnSpc>
              <a:spcAft>
                <a:spcPts val="1000"/>
              </a:spcAft>
              <a:defRPr lang="en-US"/>
            </a:pPr>
            <a:endParaRPr lang="en-GB" dirty="0">
              <a:solidFill>
                <a:srgbClr val="404042"/>
              </a:solidFill>
              <a:latin typeface="Montserrat Medium" pitchFamily="2" charset="77"/>
              <a:ea typeface="Montserrat-Light" charset="77"/>
              <a:cs typeface="Montserrat-Light" charset="77"/>
            </a:endParaRPr>
          </a:p>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Our strategic plan set out the vision of creating a membership model for the future and a simple, more streamlined approach. </a:t>
            </a:r>
            <a:br>
              <a:rPr lang="en-GB" dirty="0">
                <a:solidFill>
                  <a:srgbClr val="404042"/>
                </a:solidFill>
                <a:latin typeface="Montserrat Medium" pitchFamily="2" charset="77"/>
                <a:ea typeface="Montserrat-Light" charset="77"/>
                <a:cs typeface="Montserrat-Light" charset="77"/>
              </a:rPr>
            </a:br>
            <a:endParaRPr lang="en-GB" dirty="0">
              <a:solidFill>
                <a:srgbClr val="404042"/>
              </a:solidFill>
              <a:latin typeface="Montserrat Medium" pitchFamily="2" charset="77"/>
              <a:ea typeface="Montserrat-Light" charset="77"/>
              <a:cs typeface="Montserrat-Light" charset="77"/>
            </a:endParaRPr>
          </a:p>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In December ‘21 we engaged Ragdoll Research, a market research company funded by Sport England and have conducted our customer satisfaction surveys over the past few years. Ragdoll have gathered a great deal of insight about your views and needs.</a:t>
            </a:r>
          </a:p>
          <a:p>
            <a:pPr>
              <a:lnSpc>
                <a:spcPts val="2460"/>
              </a:lnSpc>
              <a:spcAft>
                <a:spcPts val="1000"/>
              </a:spcAft>
              <a:defRPr lang="en-US"/>
            </a:pPr>
            <a:endParaRPr lang="en-GB" dirty="0">
              <a:solidFill>
                <a:srgbClr val="404042"/>
              </a:solidFill>
              <a:latin typeface="Montserrat Medium" pitchFamily="2" charset="77"/>
              <a:ea typeface="Montserrat-Light" charset="77"/>
              <a:cs typeface="Montserrat-Light" charset="77"/>
            </a:endParaRPr>
          </a:p>
          <a:p>
            <a:pPr>
              <a:lnSpc>
                <a:spcPts val="2460"/>
              </a:lnSpc>
              <a:spcAft>
                <a:spcPts val="1000"/>
              </a:spcAft>
              <a:defRPr lang="en-US"/>
            </a:pPr>
            <a:r>
              <a:rPr lang="en-GB" dirty="0">
                <a:solidFill>
                  <a:srgbClr val="404042"/>
                </a:solidFill>
                <a:latin typeface="Montserrat Medium" pitchFamily="2" charset="77"/>
                <a:ea typeface="Montserrat-Light" charset="77"/>
                <a:cs typeface="Montserrat-Light" charset="77"/>
              </a:rPr>
              <a:t>We spoke with secretaries and many different stakeholders across the sport, including existing and lapsed members. </a:t>
            </a:r>
          </a:p>
          <a:p>
            <a:pPr>
              <a:lnSpc>
                <a:spcPts val="2460"/>
              </a:lnSpc>
              <a:spcAft>
                <a:spcPts val="1000"/>
              </a:spcAft>
              <a:defRPr lang="en-US"/>
            </a:pPr>
            <a:endParaRPr lang="en-GB" dirty="0">
              <a:solidFill>
                <a:srgbClr val="404042"/>
              </a:solidFill>
              <a:latin typeface="Montserrat Medium" pitchFamily="2" charset="77"/>
              <a:ea typeface="Montserrat-Light" charset="77"/>
              <a:cs typeface="Montserrat-Light" charset="77"/>
            </a:endParaRPr>
          </a:p>
          <a:p>
            <a:r>
              <a:rPr lang="en-GB" dirty="0">
                <a:solidFill>
                  <a:srgbClr val="404042"/>
                </a:solidFill>
                <a:latin typeface="Montserrat Medium" pitchFamily="2" charset="77"/>
                <a:ea typeface="Montserrat-Light" charset="77"/>
                <a:cs typeface="Montserrat-Light" charset="77"/>
              </a:rPr>
              <a:t>We also worked with a membership consultant to support us in reviewing our offer and </a:t>
            </a:r>
            <a:r>
              <a:rPr lang="en-US" sz="1800" dirty="0">
                <a:effectLst/>
                <a:latin typeface="Calibri" panose="020F0502020204030204" pitchFamily="34" charset="0"/>
                <a:ea typeface="Calibri" panose="020F0502020204030204" pitchFamily="34" charset="0"/>
                <a:cs typeface="Calibri" panose="020F0502020204030204" pitchFamily="34" charset="0"/>
              </a:rPr>
              <a:t>Benefits Package and help with recruitment and retention plans. Since the start of the year, we have continued to review our offer and have been developing a range of proposals. </a:t>
            </a:r>
          </a:p>
          <a:p>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460"/>
              </a:lnSpc>
              <a:spcAft>
                <a:spcPts val="1000"/>
              </a:spcAft>
              <a:defRPr lang="en-US"/>
            </a:pPr>
            <a:endParaRPr lang="en-GB" dirty="0">
              <a:solidFill>
                <a:srgbClr val="404042"/>
              </a:solidFill>
              <a:latin typeface="Montserrat Medium" pitchFamily="2" charset="77"/>
              <a:ea typeface="Montserrat-Light" charset="77"/>
              <a:cs typeface="Montserrat-Light" charset="77"/>
            </a:endParaRPr>
          </a:p>
          <a:p>
            <a:pPr>
              <a:lnSpc>
                <a:spcPts val="2460"/>
              </a:lnSpc>
              <a:spcAft>
                <a:spcPts val="1000"/>
              </a:spcAft>
              <a:defRPr lang="en-US"/>
            </a:pPr>
            <a:endParaRPr lang="en-GB" dirty="0">
              <a:solidFill>
                <a:srgbClr val="404042"/>
              </a:solidFill>
              <a:latin typeface="Montserrat Medium" pitchFamily="2" charset="77"/>
              <a:ea typeface="Montserrat-Light" charset="77"/>
              <a:cs typeface="Montserrat-Light" charset="77"/>
            </a:endParaRPr>
          </a:p>
        </p:txBody>
      </p:sp>
      <p:sp>
        <p:nvSpPr>
          <p:cNvPr id="4" name="Slide Number Placeholder 3"/>
          <p:cNvSpPr>
            <a:spLocks noGrp="1"/>
          </p:cNvSpPr>
          <p:nvPr>
            <p:ph type="sldNum" sz="quarter" idx="5"/>
          </p:nvPr>
        </p:nvSpPr>
        <p:spPr/>
        <p:txBody>
          <a:bodyPr/>
          <a:lstStyle/>
          <a:p>
            <a:fld id="{31059387-718A-3444-9A3E-CEAA3D9C2F9A}" type="slidenum">
              <a:rPr lang="en-US" smtClean="0"/>
              <a:t>7</a:t>
            </a:fld>
            <a:endParaRPr lang="en-US"/>
          </a:p>
        </p:txBody>
      </p:sp>
    </p:spTree>
    <p:extLst>
      <p:ext uri="{BB962C8B-B14F-4D97-AF65-F5344CB8AC3E}">
        <p14:creationId xmlns:p14="http://schemas.microsoft.com/office/powerpoint/2010/main" val="5256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The headlines and decisions from the review of the current offer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To simplify the membership categories, down from 33.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U25 membership was seen to be too generous, so we will be reducing the age category to U21.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1" dirty="0">
                <a:latin typeface="Arial" panose="020B0604020202020204" pitchFamily="34" charset="0"/>
                <a:cs typeface="Arial" panose="020B0604020202020204" pitchFamily="34" charset="0"/>
              </a:rPr>
              <a:t>We will launch a new category for ‘Supporters’ </a:t>
            </a:r>
            <a:r>
              <a:rPr lang="en-GB" sz="1200" b="0" dirty="0">
                <a:latin typeface="Arial" panose="020B0604020202020204" pitchFamily="34" charset="0"/>
                <a:cs typeface="Arial" panose="020B0604020202020204" pitchFamily="34" charset="0"/>
              </a:rPr>
              <a:t>which will include those who no longer shoot but wish to be part of a club, and volunteers who take on roles in clubs, but do not shoot. </a:t>
            </a:r>
            <a:r>
              <a:rPr lang="en-GB" sz="1200" b="1" dirty="0">
                <a:latin typeface="Arial" panose="020B0604020202020204" pitchFamily="34" charset="0"/>
                <a:cs typeface="Arial" panose="020B0604020202020204" pitchFamily="34" charset="0"/>
              </a:rPr>
              <a:t>You are all a critical part of our archery family.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We have been asked by many clubs to provide greater support with their administration, including the collection of fees, with the aim of reducing the administrative burden on membership secretaries. We’ll therefore create the option for all members to pay and receive their membership directly with AGB.  </a:t>
            </a:r>
            <a:r>
              <a:rPr lang="en-GB" sz="1200" b="1" dirty="0">
                <a:latin typeface="Arial" panose="020B0604020202020204" pitchFamily="34" charset="0"/>
                <a:cs typeface="Arial" panose="020B0604020202020204" pitchFamily="34" charset="0"/>
              </a:rPr>
              <a:t>It’s important to note, the authority of who joins a club will remain with the club.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We’ll also reduce the time spent by AGB and County &amp; Regional officials, processing fees from Direct Members.  In Northern Ireland we already collect the regional fees on Archery NI’s behalf. Other regions and some County Associations have indicated they would like us to implement this for them as well, so we will conduct a pilot program to test this later in the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We will publish an enhanced set of member benefits, which will continue to include insurance. These benefits are still being finalised, and we will share these as soon as we can with you.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We are currently developing our package for clubs that will include additional support, and will help ensure we have a robust, well-governed club structure.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panose="020B0604020202020204" pitchFamily="34" charset="0"/>
                <a:cs typeface="Arial" panose="020B0604020202020204" pitchFamily="34" charset="0"/>
              </a:rPr>
              <a:t>Lastly, we will launch a new category of membership for the </a:t>
            </a:r>
            <a:r>
              <a:rPr lang="en-GB" sz="1200" b="1" dirty="0">
                <a:latin typeface="Arial" panose="020B0604020202020204" pitchFamily="34" charset="0"/>
                <a:cs typeface="Arial" panose="020B0604020202020204" pitchFamily="34" charset="0"/>
              </a:rPr>
              <a:t>archery Instructor workforce</a:t>
            </a:r>
            <a:r>
              <a:rPr lang="en-GB" sz="1200" b="0" dirty="0">
                <a:latin typeface="Arial" panose="020B0604020202020204" pitchFamily="34" charset="0"/>
                <a:cs typeface="Arial" panose="020B0604020202020204" pitchFamily="34" charset="0"/>
              </a:rPr>
              <a:t>. As Instructors mainly deliver outside of the club network, through commercial organisations, this membership category will not include insurance, but it will add greater value for those individuals, and they will have an opportunity to tap into some of our resources to support their development. This is an important group. For many, they provide the first experience and connection to archery, and are looked to for providing a high-quality experience at every location or setting.</a:t>
            </a:r>
            <a:endParaRPr lang="en-GB" dirty="0"/>
          </a:p>
        </p:txBody>
      </p:sp>
      <p:sp>
        <p:nvSpPr>
          <p:cNvPr id="4" name="Slide Number Placeholder 3"/>
          <p:cNvSpPr>
            <a:spLocks noGrp="1"/>
          </p:cNvSpPr>
          <p:nvPr>
            <p:ph type="sldNum" sz="quarter" idx="5"/>
          </p:nvPr>
        </p:nvSpPr>
        <p:spPr/>
        <p:txBody>
          <a:bodyPr/>
          <a:lstStyle/>
          <a:p>
            <a:fld id="{31059387-718A-3444-9A3E-CEAA3D9C2F9A}" type="slidenum">
              <a:rPr lang="en-US" smtClean="0"/>
              <a:t>8</a:t>
            </a:fld>
            <a:endParaRPr lang="en-US"/>
          </a:p>
        </p:txBody>
      </p:sp>
    </p:spTree>
    <p:extLst>
      <p:ext uri="{BB962C8B-B14F-4D97-AF65-F5344CB8AC3E}">
        <p14:creationId xmlns:p14="http://schemas.microsoft.com/office/powerpoint/2010/main" val="279602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Cover Slid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075E9301-4304-DB4B-98F8-45921583CA42}"/>
              </a:ext>
            </a:extLst>
          </p:cNvPr>
          <p:cNvSpPr>
            <a:spLocks noGrp="1"/>
          </p:cNvSpPr>
          <p:nvPr>
            <p:ph type="pic" idx="13"/>
          </p:nvPr>
        </p:nvSpPr>
        <p:spPr>
          <a:xfrm>
            <a:off x="6096000" y="0"/>
            <a:ext cx="6096000" cy="68580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A0231B1A-5CA7-60A8-2B8C-2E55C13EDB58}"/>
              </a:ext>
            </a:extLst>
          </p:cNvPr>
          <p:cNvSpPr/>
          <p:nvPr userDrawn="1"/>
        </p:nvSpPr>
        <p:spPr>
          <a:xfrm>
            <a:off x="0" y="0"/>
            <a:ext cx="469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C5069BE5-6EE2-3354-7634-0281A4187709}"/>
              </a:ext>
            </a:extLst>
          </p:cNvPr>
          <p:cNvSpPr/>
          <p:nvPr userDrawn="1"/>
        </p:nvSpPr>
        <p:spPr>
          <a:xfrm>
            <a:off x="20402" y="5786141"/>
            <a:ext cx="12171598" cy="1027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3CBB8-6F31-7157-D3A1-E26C18E330B9}"/>
              </a:ext>
            </a:extLst>
          </p:cNvPr>
          <p:cNvSpPr>
            <a:spLocks noGrp="1"/>
          </p:cNvSpPr>
          <p:nvPr>
            <p:ph type="ctrTitle"/>
          </p:nvPr>
        </p:nvSpPr>
        <p:spPr>
          <a:xfrm>
            <a:off x="441437" y="2881888"/>
            <a:ext cx="3499942" cy="1798527"/>
          </a:xfrm>
        </p:spPr>
        <p:txBody>
          <a:bodyPr anchor="b">
            <a:normAutofit/>
          </a:bodyPr>
          <a:lstStyle>
            <a:lvl1pPr algn="l">
              <a:defRPr sz="2800" b="1">
                <a:solidFill>
                  <a:srgbClr val="142B55"/>
                </a:solidFill>
              </a:defRPr>
            </a:lvl1pPr>
          </a:lstStyle>
          <a:p>
            <a:r>
              <a:rPr lang="en-GB" dirty="0"/>
              <a:t>Click to edit Master title style</a:t>
            </a:r>
            <a:endParaRPr lang="en-US" dirty="0"/>
          </a:p>
        </p:txBody>
      </p:sp>
      <p:sp>
        <p:nvSpPr>
          <p:cNvPr id="6" name="Parallelogram 5">
            <a:extLst>
              <a:ext uri="{FF2B5EF4-FFF2-40B4-BE49-F238E27FC236}">
                <a16:creationId xmlns:a16="http://schemas.microsoft.com/office/drawing/2014/main" id="{409FAF6F-A943-158B-F7B1-7BCAE718BF7E}"/>
              </a:ext>
            </a:extLst>
          </p:cNvPr>
          <p:cNvSpPr/>
          <p:nvPr userDrawn="1"/>
        </p:nvSpPr>
        <p:spPr>
          <a:xfrm flipV="1">
            <a:off x="3488268"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74759DEA-33A2-2569-ACF9-1C14593AE78D}"/>
              </a:ext>
            </a:extLst>
          </p:cNvPr>
          <p:cNvSpPr/>
          <p:nvPr userDrawn="1"/>
        </p:nvSpPr>
        <p:spPr>
          <a:xfrm flipV="1">
            <a:off x="6056339" y="-5"/>
            <a:ext cx="3471333" cy="3574695"/>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FEE4D3F-6DBF-5B40-031C-245DDC7445D3}"/>
              </a:ext>
            </a:extLst>
          </p:cNvPr>
          <p:cNvSpPr/>
          <p:nvPr userDrawn="1"/>
        </p:nvSpPr>
        <p:spPr>
          <a:xfrm flipV="1">
            <a:off x="4732800" y="-1"/>
            <a:ext cx="2928073" cy="2558692"/>
          </a:xfrm>
          <a:prstGeom prst="parallelogram">
            <a:avLst>
              <a:gd name="adj" fmla="val 32799"/>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67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b Title + 2 colum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6" name="Content Placeholder 2">
            <a:extLst>
              <a:ext uri="{FF2B5EF4-FFF2-40B4-BE49-F238E27FC236}">
                <a16:creationId xmlns:a16="http://schemas.microsoft.com/office/drawing/2014/main" id="{42EEA6FB-1B2E-8AF3-7289-5690F837B768}"/>
              </a:ext>
            </a:extLst>
          </p:cNvPr>
          <p:cNvSpPr>
            <a:spLocks noGrp="1"/>
          </p:cNvSpPr>
          <p:nvPr>
            <p:ph sz="half" idx="1"/>
          </p:nvPr>
        </p:nvSpPr>
        <p:spPr>
          <a:xfrm>
            <a:off x="430927" y="1396852"/>
            <a:ext cx="5391805" cy="4674234"/>
          </a:xfrm>
        </p:spPr>
        <p:txBody>
          <a:bodyPr>
            <a:normAutofit/>
          </a:bodyPr>
          <a:lstStyle>
            <a:lvl1pPr marL="184150" indent="-184150">
              <a:tabLst/>
              <a:defRPr sz="2000"/>
            </a:lvl1pPr>
            <a:lvl2pPr marL="317500" indent="-182563">
              <a:tabLst/>
              <a:defRPr sz="2000"/>
            </a:lvl2pPr>
            <a:lvl3pPr marL="449263" indent="-177800">
              <a:tabLst/>
              <a:defRPr sz="2000"/>
            </a:lvl3pPr>
            <a:lvl4pPr marL="582613" indent="-174625">
              <a:tabLst/>
              <a:defRPr sz="2000"/>
            </a:lvl4pPr>
            <a:lvl5pPr marL="715963" indent="-180975">
              <a:tabLst/>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3C474ED-4CEE-2E35-E7AD-AD5A04EBDE19}"/>
              </a:ext>
            </a:extLst>
          </p:cNvPr>
          <p:cNvSpPr>
            <a:spLocks noGrp="1"/>
          </p:cNvSpPr>
          <p:nvPr>
            <p:ph sz="half" idx="13"/>
          </p:nvPr>
        </p:nvSpPr>
        <p:spPr>
          <a:xfrm>
            <a:off x="6374527" y="1396852"/>
            <a:ext cx="5391805" cy="4674234"/>
          </a:xfrm>
        </p:spPr>
        <p:txBody>
          <a:bodyPr>
            <a:normAutofit/>
          </a:bodyPr>
          <a:lstStyle>
            <a:lvl1pPr marL="184150" indent="-184150">
              <a:tabLst/>
              <a:defRPr sz="2000"/>
            </a:lvl1pPr>
            <a:lvl2pPr marL="317500" indent="-182563">
              <a:tabLst/>
              <a:defRPr sz="2000"/>
            </a:lvl2pPr>
            <a:lvl3pPr marL="449263" indent="-177800">
              <a:tabLst/>
              <a:defRPr sz="2000"/>
            </a:lvl3pPr>
            <a:lvl4pPr marL="582613" indent="-174625">
              <a:tabLst/>
              <a:defRPr sz="2000"/>
            </a:lvl4pPr>
            <a:lvl5pPr marL="715963" indent="-180975">
              <a:tabLst/>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arallelogram 2">
            <a:extLst>
              <a:ext uri="{FF2B5EF4-FFF2-40B4-BE49-F238E27FC236}">
                <a16:creationId xmlns:a16="http://schemas.microsoft.com/office/drawing/2014/main" id="{F19381CF-2C6C-D903-97FC-FF23139AC989}"/>
              </a:ext>
            </a:extLst>
          </p:cNvPr>
          <p:cNvSpPr/>
          <p:nvPr userDrawn="1"/>
        </p:nvSpPr>
        <p:spPr>
          <a:xfrm flipV="1">
            <a:off x="3434621" y="0"/>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141B3610-8A68-5CCF-A0E9-42523E51A508}"/>
              </a:ext>
            </a:extLst>
          </p:cNvPr>
          <p:cNvSpPr>
            <a:spLocks noGrp="1"/>
          </p:cNvSpPr>
          <p:nvPr>
            <p:ph type="body" sz="quarter" idx="14"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
        <p:nvSpPr>
          <p:cNvPr id="5" name="Title 6">
            <a:extLst>
              <a:ext uri="{FF2B5EF4-FFF2-40B4-BE49-F238E27FC236}">
                <a16:creationId xmlns:a16="http://schemas.microsoft.com/office/drawing/2014/main" id="{82883933-B383-DD4E-C6B6-60DDE768C58F}"/>
              </a:ext>
            </a:extLst>
          </p:cNvPr>
          <p:cNvSpPr>
            <a:spLocks noGrp="1"/>
          </p:cNvSpPr>
          <p:nvPr>
            <p:ph type="title"/>
          </p:nvPr>
        </p:nvSpPr>
        <p:spPr>
          <a:xfrm>
            <a:off x="430927" y="1000495"/>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13031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a Title and Content Smal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625E4-C455-C850-DB54-1728B5922D6C}"/>
              </a:ext>
            </a:extLst>
          </p:cNvPr>
          <p:cNvSpPr>
            <a:spLocks noGrp="1"/>
          </p:cNvSpPr>
          <p:nvPr>
            <p:ph idx="1"/>
          </p:nvPr>
        </p:nvSpPr>
        <p:spPr>
          <a:xfrm>
            <a:off x="430927" y="2120393"/>
            <a:ext cx="11235556" cy="500065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DAF7140A-39CE-80FD-5B33-C2C418278270}"/>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7" name="Title 6">
            <a:extLst>
              <a:ext uri="{FF2B5EF4-FFF2-40B4-BE49-F238E27FC236}">
                <a16:creationId xmlns:a16="http://schemas.microsoft.com/office/drawing/2014/main" id="{B886F20B-EE98-5112-054C-F68CA41CB717}"/>
              </a:ext>
            </a:extLst>
          </p:cNvPr>
          <p:cNvSpPr>
            <a:spLocks noGrp="1"/>
          </p:cNvSpPr>
          <p:nvPr>
            <p:ph type="title"/>
          </p:nvPr>
        </p:nvSpPr>
        <p:spPr>
          <a:xfrm>
            <a:off x="430927" y="1760821"/>
            <a:ext cx="11235556" cy="359572"/>
          </a:xfrm>
        </p:spPr>
        <p:txBody>
          <a:bodyPr anchor="t"/>
          <a:lstStyle>
            <a:lvl1pPr>
              <a:defRPr b="1"/>
            </a:lvl1pPr>
          </a:lstStyle>
          <a:p>
            <a:r>
              <a:rPr lang="en-GB" dirty="0"/>
              <a:t>Click to edit Master title style</a:t>
            </a:r>
            <a:endParaRPr lang="en-US" dirty="0"/>
          </a:p>
        </p:txBody>
      </p:sp>
      <p:sp>
        <p:nvSpPr>
          <p:cNvPr id="4" name="Title 6">
            <a:extLst>
              <a:ext uri="{FF2B5EF4-FFF2-40B4-BE49-F238E27FC236}">
                <a16:creationId xmlns:a16="http://schemas.microsoft.com/office/drawing/2014/main" id="{046D40A2-DCD0-F6C0-006B-F7A677460C1B}"/>
              </a:ext>
            </a:extLst>
          </p:cNvPr>
          <p:cNvSpPr txBox="1">
            <a:spLocks/>
          </p:cNvSpPr>
          <p:nvPr userDrawn="1"/>
        </p:nvSpPr>
        <p:spPr>
          <a:xfrm>
            <a:off x="430927" y="793461"/>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55717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b Title and Content Small">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BABC3592-F6A2-8B7F-A35E-0EAEBA67C56E}"/>
              </a:ext>
            </a:extLst>
          </p:cNvPr>
          <p:cNvSpPr/>
          <p:nvPr userDrawn="1"/>
        </p:nvSpPr>
        <p:spPr>
          <a:xfrm flipV="1">
            <a:off x="3423471" y="5204"/>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F625E4-C455-C850-DB54-1728B5922D6C}"/>
              </a:ext>
            </a:extLst>
          </p:cNvPr>
          <p:cNvSpPr>
            <a:spLocks noGrp="1"/>
          </p:cNvSpPr>
          <p:nvPr>
            <p:ph idx="1"/>
          </p:nvPr>
        </p:nvSpPr>
        <p:spPr>
          <a:xfrm>
            <a:off x="430927" y="1857342"/>
            <a:ext cx="11235556" cy="500065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DAF7140A-39CE-80FD-5B33-C2C418278270}"/>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7" name="Title 6">
            <a:extLst>
              <a:ext uri="{FF2B5EF4-FFF2-40B4-BE49-F238E27FC236}">
                <a16:creationId xmlns:a16="http://schemas.microsoft.com/office/drawing/2014/main" id="{B886F20B-EE98-5112-054C-F68CA41CB717}"/>
              </a:ext>
            </a:extLst>
          </p:cNvPr>
          <p:cNvSpPr>
            <a:spLocks noGrp="1"/>
          </p:cNvSpPr>
          <p:nvPr>
            <p:ph type="title"/>
          </p:nvPr>
        </p:nvSpPr>
        <p:spPr>
          <a:xfrm>
            <a:off x="430927" y="1495092"/>
            <a:ext cx="11235556" cy="359572"/>
          </a:xfrm>
        </p:spPr>
        <p:txBody>
          <a:bodyPr anchor="t"/>
          <a:lstStyle>
            <a:lvl1pPr>
              <a:defRPr b="1"/>
            </a:lvl1pPr>
          </a:lstStyle>
          <a:p>
            <a:r>
              <a:rPr lang="en-GB" dirty="0"/>
              <a:t>Click to edit Master title style</a:t>
            </a:r>
            <a:endParaRPr lang="en-US" dirty="0"/>
          </a:p>
        </p:txBody>
      </p:sp>
      <p:sp>
        <p:nvSpPr>
          <p:cNvPr id="11" name="Text Placeholder 8">
            <a:extLst>
              <a:ext uri="{FF2B5EF4-FFF2-40B4-BE49-F238E27FC236}">
                <a16:creationId xmlns:a16="http://schemas.microsoft.com/office/drawing/2014/main" id="{70885468-0197-DF77-D275-932E72A926B9}"/>
              </a:ext>
            </a:extLst>
          </p:cNvPr>
          <p:cNvSpPr>
            <a:spLocks noGrp="1"/>
          </p:cNvSpPr>
          <p:nvPr>
            <p:ph type="body" sz="quarter" idx="14"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
        <p:nvSpPr>
          <p:cNvPr id="4" name="Title 6">
            <a:extLst>
              <a:ext uri="{FF2B5EF4-FFF2-40B4-BE49-F238E27FC236}">
                <a16:creationId xmlns:a16="http://schemas.microsoft.com/office/drawing/2014/main" id="{215B7F23-B470-5C3B-7519-A1913B6ED67F}"/>
              </a:ext>
            </a:extLst>
          </p:cNvPr>
          <p:cNvSpPr txBox="1">
            <a:spLocks/>
          </p:cNvSpPr>
          <p:nvPr userDrawn="1"/>
        </p:nvSpPr>
        <p:spPr>
          <a:xfrm>
            <a:off x="430927" y="802087"/>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GB"/>
              <a:t>Click to edit Master title style</a:t>
            </a:r>
            <a:endParaRPr lang="en-US" dirty="0"/>
          </a:p>
        </p:txBody>
      </p:sp>
    </p:spTree>
    <p:extLst>
      <p:ext uri="{BB962C8B-B14F-4D97-AF65-F5344CB8AC3E}">
        <p14:creationId xmlns:p14="http://schemas.microsoft.com/office/powerpoint/2010/main" val="301780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Alternative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5293-29BA-3841-479D-BA2313E78409}"/>
              </a:ext>
            </a:extLst>
          </p:cNvPr>
          <p:cNvSpPr>
            <a:spLocks noGrp="1"/>
          </p:cNvSpPr>
          <p:nvPr>
            <p:ph type="title"/>
          </p:nvPr>
        </p:nvSpPr>
        <p:spPr>
          <a:xfrm>
            <a:off x="831850" y="1709738"/>
            <a:ext cx="10515600" cy="2852737"/>
          </a:xfrm>
        </p:spPr>
        <p:txBody>
          <a:bodyPr anchor="b">
            <a:normAutofit/>
          </a:bodyPr>
          <a:lstStyle>
            <a:lvl1pPr>
              <a:defRPr sz="36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DDA900A-E6E5-99E6-4E75-44025FFA2D2D}"/>
              </a:ext>
            </a:extLst>
          </p:cNvPr>
          <p:cNvSpPr>
            <a:spLocks noGrp="1"/>
          </p:cNvSpPr>
          <p:nvPr>
            <p:ph type="body" idx="1"/>
          </p:nvPr>
        </p:nvSpPr>
        <p:spPr>
          <a:xfrm>
            <a:off x="831850" y="4589463"/>
            <a:ext cx="10515600" cy="1500187"/>
          </a:xfrm>
        </p:spPr>
        <p:txBody>
          <a:bodyPr/>
          <a:lstStyle>
            <a:lvl1pPr marL="0" indent="0">
              <a:buNone/>
              <a:defRPr sz="2400">
                <a:solidFill>
                  <a:srgbClr val="142B5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D8DF9680-7965-B2A1-F61C-F670A499EF04}"/>
              </a:ext>
            </a:extLst>
          </p:cNvPr>
          <p:cNvSpPr>
            <a:spLocks noGrp="1"/>
          </p:cNvSpPr>
          <p:nvPr>
            <p:ph type="sldNum" sz="quarter" idx="12"/>
          </p:nvPr>
        </p:nvSpPr>
        <p:spPr/>
        <p:txBody>
          <a:bodyPr/>
          <a:lstStyle/>
          <a:p>
            <a:fld id="{A5B9B541-124E-9D4C-AB5C-0A6F787C4EB0}" type="slidenum">
              <a:rPr lang="en-US" smtClean="0"/>
              <a:t>‹#›</a:t>
            </a:fld>
            <a:endParaRPr lang="en-US"/>
          </a:p>
        </p:txBody>
      </p:sp>
    </p:spTree>
    <p:extLst>
      <p:ext uri="{BB962C8B-B14F-4D97-AF65-F5344CB8AC3E}">
        <p14:creationId xmlns:p14="http://schemas.microsoft.com/office/powerpoint/2010/main" val="417658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a Content small + 2 pic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4" name="Picture Placeholder 2">
            <a:extLst>
              <a:ext uri="{FF2B5EF4-FFF2-40B4-BE49-F238E27FC236}">
                <a16:creationId xmlns:a16="http://schemas.microsoft.com/office/drawing/2014/main" id="{6D185258-AC63-2192-66A1-A6869D37FED3}"/>
              </a:ext>
            </a:extLst>
          </p:cNvPr>
          <p:cNvSpPr>
            <a:spLocks noGrp="1"/>
          </p:cNvSpPr>
          <p:nvPr>
            <p:ph type="pic" idx="14"/>
          </p:nvPr>
        </p:nvSpPr>
        <p:spPr>
          <a:xfrm>
            <a:off x="6048705" y="3448419"/>
            <a:ext cx="5617778" cy="2728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Content Placeholder 2">
            <a:extLst>
              <a:ext uri="{FF2B5EF4-FFF2-40B4-BE49-F238E27FC236}">
                <a16:creationId xmlns:a16="http://schemas.microsoft.com/office/drawing/2014/main" id="{2AA29305-56B1-6BC8-CE58-8CE6C3C00252}"/>
              </a:ext>
            </a:extLst>
          </p:cNvPr>
          <p:cNvSpPr>
            <a:spLocks noGrp="1"/>
          </p:cNvSpPr>
          <p:nvPr>
            <p:ph sz="half" idx="1"/>
          </p:nvPr>
        </p:nvSpPr>
        <p:spPr>
          <a:xfrm>
            <a:off x="430927" y="1108457"/>
            <a:ext cx="5391805" cy="51416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6">
            <a:extLst>
              <a:ext uri="{FF2B5EF4-FFF2-40B4-BE49-F238E27FC236}">
                <a16:creationId xmlns:a16="http://schemas.microsoft.com/office/drawing/2014/main" id="{388A88CD-CC08-4B41-4D4A-F3ADB14B467B}"/>
              </a:ext>
            </a:extLst>
          </p:cNvPr>
          <p:cNvSpPr>
            <a:spLocks noGrp="1"/>
          </p:cNvSpPr>
          <p:nvPr>
            <p:ph type="title"/>
          </p:nvPr>
        </p:nvSpPr>
        <p:spPr>
          <a:xfrm>
            <a:off x="430927" y="748885"/>
            <a:ext cx="5391805" cy="359572"/>
          </a:xfrm>
        </p:spPr>
        <p:txBody>
          <a:bodyPr anchor="t"/>
          <a:lstStyle>
            <a:lvl1pPr>
              <a:defRPr b="1"/>
            </a:lvl1pPr>
          </a:lstStyle>
          <a:p>
            <a:r>
              <a:rPr lang="en-GB" dirty="0"/>
              <a:t>Click to edit Master title style</a:t>
            </a:r>
            <a:endParaRPr lang="en-US" dirty="0"/>
          </a:p>
        </p:txBody>
      </p:sp>
      <p:sp>
        <p:nvSpPr>
          <p:cNvPr id="9" name="Picture Placeholder 2">
            <a:extLst>
              <a:ext uri="{FF2B5EF4-FFF2-40B4-BE49-F238E27FC236}">
                <a16:creationId xmlns:a16="http://schemas.microsoft.com/office/drawing/2014/main" id="{5EDCEBFF-7A8A-DA79-3CD8-F239D6F511E0}"/>
              </a:ext>
            </a:extLst>
          </p:cNvPr>
          <p:cNvSpPr>
            <a:spLocks noGrp="1"/>
          </p:cNvSpPr>
          <p:nvPr>
            <p:ph type="pic" idx="13"/>
          </p:nvPr>
        </p:nvSpPr>
        <p:spPr>
          <a:xfrm>
            <a:off x="6048705" y="822037"/>
            <a:ext cx="5617778" cy="24469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3109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b Content small + 2 pic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4" name="Picture Placeholder 2">
            <a:extLst>
              <a:ext uri="{FF2B5EF4-FFF2-40B4-BE49-F238E27FC236}">
                <a16:creationId xmlns:a16="http://schemas.microsoft.com/office/drawing/2014/main" id="{6D185258-AC63-2192-66A1-A6869D37FED3}"/>
              </a:ext>
            </a:extLst>
          </p:cNvPr>
          <p:cNvSpPr>
            <a:spLocks noGrp="1"/>
          </p:cNvSpPr>
          <p:nvPr>
            <p:ph type="pic" idx="14"/>
          </p:nvPr>
        </p:nvSpPr>
        <p:spPr>
          <a:xfrm>
            <a:off x="6048705" y="3448419"/>
            <a:ext cx="5617778" cy="2728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Content Placeholder 2">
            <a:extLst>
              <a:ext uri="{FF2B5EF4-FFF2-40B4-BE49-F238E27FC236}">
                <a16:creationId xmlns:a16="http://schemas.microsoft.com/office/drawing/2014/main" id="{2AA29305-56B1-6BC8-CE58-8CE6C3C00252}"/>
              </a:ext>
            </a:extLst>
          </p:cNvPr>
          <p:cNvSpPr>
            <a:spLocks noGrp="1"/>
          </p:cNvSpPr>
          <p:nvPr>
            <p:ph sz="half" idx="1"/>
          </p:nvPr>
        </p:nvSpPr>
        <p:spPr>
          <a:xfrm>
            <a:off x="430927" y="1108457"/>
            <a:ext cx="5391805" cy="51416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6">
            <a:extLst>
              <a:ext uri="{FF2B5EF4-FFF2-40B4-BE49-F238E27FC236}">
                <a16:creationId xmlns:a16="http://schemas.microsoft.com/office/drawing/2014/main" id="{388A88CD-CC08-4B41-4D4A-F3ADB14B467B}"/>
              </a:ext>
            </a:extLst>
          </p:cNvPr>
          <p:cNvSpPr>
            <a:spLocks noGrp="1"/>
          </p:cNvSpPr>
          <p:nvPr>
            <p:ph type="title"/>
          </p:nvPr>
        </p:nvSpPr>
        <p:spPr>
          <a:xfrm>
            <a:off x="430927" y="748885"/>
            <a:ext cx="5391805" cy="359572"/>
          </a:xfrm>
        </p:spPr>
        <p:txBody>
          <a:bodyPr anchor="t"/>
          <a:lstStyle>
            <a:lvl1pPr>
              <a:defRPr b="1"/>
            </a:lvl1pPr>
          </a:lstStyle>
          <a:p>
            <a:r>
              <a:rPr lang="en-GB" dirty="0"/>
              <a:t>Click to edit Master title style</a:t>
            </a:r>
            <a:endParaRPr lang="en-US" dirty="0"/>
          </a:p>
        </p:txBody>
      </p:sp>
      <p:sp>
        <p:nvSpPr>
          <p:cNvPr id="9" name="Picture Placeholder 2">
            <a:extLst>
              <a:ext uri="{FF2B5EF4-FFF2-40B4-BE49-F238E27FC236}">
                <a16:creationId xmlns:a16="http://schemas.microsoft.com/office/drawing/2014/main" id="{5EDCEBFF-7A8A-DA79-3CD8-F239D6F511E0}"/>
              </a:ext>
            </a:extLst>
          </p:cNvPr>
          <p:cNvSpPr>
            <a:spLocks noGrp="1"/>
          </p:cNvSpPr>
          <p:nvPr>
            <p:ph type="pic" idx="13"/>
          </p:nvPr>
        </p:nvSpPr>
        <p:spPr>
          <a:xfrm>
            <a:off x="6048705" y="822037"/>
            <a:ext cx="5617778" cy="24469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Parallelogram 1">
            <a:extLst>
              <a:ext uri="{FF2B5EF4-FFF2-40B4-BE49-F238E27FC236}">
                <a16:creationId xmlns:a16="http://schemas.microsoft.com/office/drawing/2014/main" id="{CFF61A1F-8218-41B2-A345-CC295919B3E0}"/>
              </a:ext>
            </a:extLst>
          </p:cNvPr>
          <p:cNvSpPr/>
          <p:nvPr userDrawn="1"/>
        </p:nvSpPr>
        <p:spPr>
          <a:xfrm flipV="1">
            <a:off x="3423471" y="5204"/>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8">
            <a:extLst>
              <a:ext uri="{FF2B5EF4-FFF2-40B4-BE49-F238E27FC236}">
                <a16:creationId xmlns:a16="http://schemas.microsoft.com/office/drawing/2014/main" id="{953A7B07-7ED5-7F1C-262B-77B5D63D188D}"/>
              </a:ext>
            </a:extLst>
          </p:cNvPr>
          <p:cNvSpPr>
            <a:spLocks noGrp="1"/>
          </p:cNvSpPr>
          <p:nvPr>
            <p:ph type="body" sz="quarter" idx="15"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Tree>
    <p:extLst>
      <p:ext uri="{BB962C8B-B14F-4D97-AF65-F5344CB8AC3E}">
        <p14:creationId xmlns:p14="http://schemas.microsoft.com/office/powerpoint/2010/main" val="257150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6B96C-CA27-80D3-63E5-208A1CCF6225}"/>
              </a:ext>
            </a:extLst>
          </p:cNvPr>
          <p:cNvSpPr>
            <a:spLocks noGrp="1"/>
          </p:cNvSpPr>
          <p:nvPr>
            <p:ph type="body" idx="1"/>
          </p:nvPr>
        </p:nvSpPr>
        <p:spPr>
          <a:xfrm>
            <a:off x="441437" y="1478153"/>
            <a:ext cx="5402315" cy="568051"/>
          </a:xfrm>
        </p:spPr>
        <p:txBody>
          <a:bodyPr anchor="b">
            <a:normAutofit/>
          </a:bodyPr>
          <a:lstStyle>
            <a:lvl1pPr marL="0" indent="0" algn="l" defTabSz="914400" rtl="0" eaLnBrk="1" latinLnBrk="0" hangingPunct="1">
              <a:lnSpc>
                <a:spcPct val="90000"/>
              </a:lnSpc>
              <a:spcBef>
                <a:spcPct val="0"/>
              </a:spcBef>
              <a:buNone/>
              <a:defRPr lang="en-GB" sz="1400" b="0" i="0" kern="1200" dirty="0" smtClean="0">
                <a:solidFill>
                  <a:srgbClr val="DC0000"/>
                </a:solidFill>
                <a:latin typeface="Eurostile" panose="020B0504020202050204" pitchFamily="34" charset="77"/>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51D8A60-67C3-F7A8-9167-6D967802885C}"/>
              </a:ext>
            </a:extLst>
          </p:cNvPr>
          <p:cNvSpPr>
            <a:spLocks noGrp="1"/>
          </p:cNvSpPr>
          <p:nvPr>
            <p:ph sz="half" idx="2"/>
          </p:nvPr>
        </p:nvSpPr>
        <p:spPr>
          <a:xfrm>
            <a:off x="441437" y="2151307"/>
            <a:ext cx="5402315" cy="383534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2420472-1EF5-046C-02B9-199B24DD7FDA}"/>
              </a:ext>
            </a:extLst>
          </p:cNvPr>
          <p:cNvSpPr>
            <a:spLocks noGrp="1"/>
          </p:cNvSpPr>
          <p:nvPr>
            <p:ph type="body" sz="quarter" idx="3"/>
          </p:nvPr>
        </p:nvSpPr>
        <p:spPr>
          <a:xfrm>
            <a:off x="6172200" y="1478153"/>
            <a:ext cx="5483772" cy="568051"/>
          </a:xfrm>
        </p:spPr>
        <p:txBody>
          <a:bodyPr anchor="b">
            <a:normAutofit/>
          </a:bodyPr>
          <a:lstStyle>
            <a:lvl1pPr marL="0" indent="0">
              <a:buNone/>
              <a:defRPr lang="en-GB" sz="1400" b="0" i="0" kern="1200" dirty="0" smtClean="0">
                <a:solidFill>
                  <a:srgbClr val="DC0000"/>
                </a:solidFill>
                <a:latin typeface="Eurostile" panose="020B0504020202050204" pitchFamily="34" charset="77"/>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ct val="0"/>
              </a:spcBef>
              <a:buClr>
                <a:srgbClr val="DC0000"/>
              </a:buClr>
              <a:buFont typeface="Arial" panose="020B0604020202020204" pitchFamily="34" charset="0"/>
              <a:buNone/>
            </a:pPr>
            <a:r>
              <a:rPr lang="en-GB" dirty="0"/>
              <a:t>Click to edit Master text styles</a:t>
            </a:r>
          </a:p>
        </p:txBody>
      </p:sp>
      <p:sp>
        <p:nvSpPr>
          <p:cNvPr id="6" name="Content Placeholder 5">
            <a:extLst>
              <a:ext uri="{FF2B5EF4-FFF2-40B4-BE49-F238E27FC236}">
                <a16:creationId xmlns:a16="http://schemas.microsoft.com/office/drawing/2014/main" id="{A9FE45BF-0896-2153-AC64-0EA820D09DB1}"/>
              </a:ext>
            </a:extLst>
          </p:cNvPr>
          <p:cNvSpPr>
            <a:spLocks noGrp="1"/>
          </p:cNvSpPr>
          <p:nvPr>
            <p:ph sz="quarter" idx="4"/>
          </p:nvPr>
        </p:nvSpPr>
        <p:spPr>
          <a:xfrm>
            <a:off x="6172200" y="2151307"/>
            <a:ext cx="5483772" cy="38353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6CC69FC0-358A-18AF-637C-1A8E4BD855F8}"/>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7" name="Title 6">
            <a:extLst>
              <a:ext uri="{FF2B5EF4-FFF2-40B4-BE49-F238E27FC236}">
                <a16:creationId xmlns:a16="http://schemas.microsoft.com/office/drawing/2014/main" id="{150F1B10-801C-2A90-3143-882AD7239E46}"/>
              </a:ext>
            </a:extLst>
          </p:cNvPr>
          <p:cNvSpPr>
            <a:spLocks noGrp="1"/>
          </p:cNvSpPr>
          <p:nvPr>
            <p:ph type="title"/>
          </p:nvPr>
        </p:nvSpPr>
        <p:spPr>
          <a:xfrm>
            <a:off x="430927" y="748885"/>
            <a:ext cx="11235556" cy="359572"/>
          </a:xfrm>
        </p:spPr>
        <p:txBody>
          <a:bodyPr anchor="t">
            <a:noAutofit/>
          </a:bodyPr>
          <a:lstStyle>
            <a:lvl1pPr>
              <a:defRPr sz="2400" b="1"/>
            </a:lvl1pPr>
          </a:lstStyle>
          <a:p>
            <a:r>
              <a:rPr lang="en-GB" dirty="0"/>
              <a:t>Click to edit Master title style</a:t>
            </a:r>
            <a:endParaRPr lang="en-US" dirty="0"/>
          </a:p>
        </p:txBody>
      </p:sp>
    </p:spTree>
    <p:extLst>
      <p:ext uri="{BB962C8B-B14F-4D97-AF65-F5344CB8AC3E}">
        <p14:creationId xmlns:p14="http://schemas.microsoft.com/office/powerpoint/2010/main" val="246863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DBD909-28BB-837B-A599-E6AE1C51C4FF}"/>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3" name="Title 6">
            <a:extLst>
              <a:ext uri="{FF2B5EF4-FFF2-40B4-BE49-F238E27FC236}">
                <a16:creationId xmlns:a16="http://schemas.microsoft.com/office/drawing/2014/main" id="{78750A13-7420-DE71-C0EB-566734B9A5B2}"/>
              </a:ext>
            </a:extLst>
          </p:cNvPr>
          <p:cNvSpPr>
            <a:spLocks noGrp="1"/>
          </p:cNvSpPr>
          <p:nvPr>
            <p:ph type="title"/>
          </p:nvPr>
        </p:nvSpPr>
        <p:spPr>
          <a:xfrm>
            <a:off x="430927" y="748885"/>
            <a:ext cx="11235556" cy="359572"/>
          </a:xfrm>
        </p:spPr>
        <p:txBody>
          <a:bodyPr anchor="t">
            <a:noAutofit/>
          </a:bodyPr>
          <a:lstStyle>
            <a:lvl1pPr>
              <a:defRPr sz="2400" b="1"/>
            </a:lvl1pPr>
          </a:lstStyle>
          <a:p>
            <a:r>
              <a:rPr lang="en-GB" dirty="0"/>
              <a:t>Click to edit Master title style</a:t>
            </a:r>
            <a:endParaRPr lang="en-US" dirty="0"/>
          </a:p>
        </p:txBody>
      </p:sp>
    </p:spTree>
    <p:extLst>
      <p:ext uri="{BB962C8B-B14F-4D97-AF65-F5344CB8AC3E}">
        <p14:creationId xmlns:p14="http://schemas.microsoft.com/office/powerpoint/2010/main" val="488269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38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3B5C-0043-3824-C40A-29BE8DA0FF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7187AC-7D8C-3EC8-BB76-8F6EA3257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4A30D1-198A-31C5-3FC1-525D1CDF8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6BE5E853-DBFC-43F6-FDDA-E42104D2C75E}"/>
              </a:ext>
            </a:extLst>
          </p:cNvPr>
          <p:cNvSpPr>
            <a:spLocks noGrp="1"/>
          </p:cNvSpPr>
          <p:nvPr>
            <p:ph type="sldNum" sz="quarter" idx="12"/>
          </p:nvPr>
        </p:nvSpPr>
        <p:spPr/>
        <p:txBody>
          <a:bodyPr/>
          <a:lstStyle/>
          <a:p>
            <a:fld id="{A5B9B541-124E-9D4C-AB5C-0A6F787C4EB0}" type="slidenum">
              <a:rPr lang="en-US" smtClean="0"/>
              <a:t>‹#›</a:t>
            </a:fld>
            <a:endParaRPr lang="en-US"/>
          </a:p>
        </p:txBody>
      </p:sp>
    </p:spTree>
    <p:extLst>
      <p:ext uri="{BB962C8B-B14F-4D97-AF65-F5344CB8AC3E}">
        <p14:creationId xmlns:p14="http://schemas.microsoft.com/office/powerpoint/2010/main" val="208389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748D90-A281-F2AA-3F58-EB65851471E7}"/>
              </a:ext>
            </a:extLst>
          </p:cNvPr>
          <p:cNvSpPr>
            <a:spLocks noGrp="1"/>
          </p:cNvSpPr>
          <p:nvPr>
            <p:ph type="subTitle" idx="1"/>
          </p:nvPr>
        </p:nvSpPr>
        <p:spPr>
          <a:xfrm>
            <a:off x="1524000" y="5169654"/>
            <a:ext cx="9144000" cy="59453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a:extLst>
              <a:ext uri="{FF2B5EF4-FFF2-40B4-BE49-F238E27FC236}">
                <a16:creationId xmlns:a16="http://schemas.microsoft.com/office/drawing/2014/main" id="{9742DC63-48D6-4BD8-227D-AD52769F16E4}"/>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2" name="Picture Placeholder 2">
            <a:extLst>
              <a:ext uri="{FF2B5EF4-FFF2-40B4-BE49-F238E27FC236}">
                <a16:creationId xmlns:a16="http://schemas.microsoft.com/office/drawing/2014/main" id="{F46522BA-A838-D7D4-9B37-4769FD996D8C}"/>
              </a:ext>
            </a:extLst>
          </p:cNvPr>
          <p:cNvSpPr>
            <a:spLocks noGrp="1"/>
          </p:cNvSpPr>
          <p:nvPr>
            <p:ph type="pic" idx="13"/>
          </p:nvPr>
        </p:nvSpPr>
        <p:spPr>
          <a:xfrm>
            <a:off x="1" y="0"/>
            <a:ext cx="12192000" cy="49886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2680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E07D-C1EF-09E6-F8AD-1A9C5F777A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C2F7F4-2366-ED4A-3DE5-B75FC608A3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B09E709F-6314-4BA1-D410-656B732BF6B7}"/>
              </a:ext>
            </a:extLst>
          </p:cNvPr>
          <p:cNvSpPr>
            <a:spLocks noGrp="1"/>
          </p:cNvSpPr>
          <p:nvPr>
            <p:ph type="sldNum" sz="quarter" idx="12"/>
          </p:nvPr>
        </p:nvSpPr>
        <p:spPr/>
        <p:txBody>
          <a:bodyPr/>
          <a:lstStyle/>
          <a:p>
            <a:fld id="{A5B9B541-124E-9D4C-AB5C-0A6F787C4EB0}" type="slidenum">
              <a:rPr lang="en-US" smtClean="0"/>
              <a:t>‹#›</a:t>
            </a:fld>
            <a:endParaRPr lang="en-US"/>
          </a:p>
        </p:txBody>
      </p:sp>
    </p:spTree>
    <p:extLst>
      <p:ext uri="{BB962C8B-B14F-4D97-AF65-F5344CB8AC3E}">
        <p14:creationId xmlns:p14="http://schemas.microsoft.com/office/powerpoint/2010/main" val="3849998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EA8FD-A0D9-EFF1-DA9E-4064893CB3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51A5F2-0F90-52D3-763C-BDF0A3ADF8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7E8EEB91-491F-8C11-FAD5-5714C3A7660D}"/>
              </a:ext>
            </a:extLst>
          </p:cNvPr>
          <p:cNvSpPr>
            <a:spLocks noGrp="1"/>
          </p:cNvSpPr>
          <p:nvPr>
            <p:ph type="sldNum" sz="quarter" idx="12"/>
          </p:nvPr>
        </p:nvSpPr>
        <p:spPr/>
        <p:txBody>
          <a:bodyPr/>
          <a:lstStyle/>
          <a:p>
            <a:fld id="{A5B9B541-124E-9D4C-AB5C-0A6F787C4EB0}" type="slidenum">
              <a:rPr lang="en-US" smtClean="0"/>
              <a:t>‹#›</a:t>
            </a:fld>
            <a:endParaRPr lang="en-US"/>
          </a:p>
        </p:txBody>
      </p:sp>
    </p:spTree>
    <p:extLst>
      <p:ext uri="{BB962C8B-B14F-4D97-AF65-F5344CB8AC3E}">
        <p14:creationId xmlns:p14="http://schemas.microsoft.com/office/powerpoint/2010/main" val="28595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a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625E4-C455-C850-DB54-1728B5922D6C}"/>
              </a:ext>
            </a:extLst>
          </p:cNvPr>
          <p:cNvSpPr>
            <a:spLocks noGrp="1"/>
          </p:cNvSpPr>
          <p:nvPr>
            <p:ph idx="1"/>
          </p:nvPr>
        </p:nvSpPr>
        <p:spPr>
          <a:xfrm>
            <a:off x="430927" y="1569790"/>
            <a:ext cx="11235556"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6" name="Slide Number Placeholder 5">
            <a:extLst>
              <a:ext uri="{FF2B5EF4-FFF2-40B4-BE49-F238E27FC236}">
                <a16:creationId xmlns:a16="http://schemas.microsoft.com/office/drawing/2014/main" id="{DAF7140A-39CE-80FD-5B33-C2C418278270}"/>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7" name="Title 6">
            <a:extLst>
              <a:ext uri="{FF2B5EF4-FFF2-40B4-BE49-F238E27FC236}">
                <a16:creationId xmlns:a16="http://schemas.microsoft.com/office/drawing/2014/main" id="{B886F20B-EE98-5112-054C-F68CA41CB717}"/>
              </a:ext>
            </a:extLst>
          </p:cNvPr>
          <p:cNvSpPr>
            <a:spLocks noGrp="1"/>
          </p:cNvSpPr>
          <p:nvPr>
            <p:ph type="title"/>
          </p:nvPr>
        </p:nvSpPr>
        <p:spPr>
          <a:xfrm>
            <a:off x="430927" y="776209"/>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344188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b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F7140A-39CE-80FD-5B33-C2C418278270}"/>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9" name="Parallelogram 8">
            <a:extLst>
              <a:ext uri="{FF2B5EF4-FFF2-40B4-BE49-F238E27FC236}">
                <a16:creationId xmlns:a16="http://schemas.microsoft.com/office/drawing/2014/main" id="{A0FA2FF7-3F3D-5C92-CA75-C779AD5C57F5}"/>
              </a:ext>
            </a:extLst>
          </p:cNvPr>
          <p:cNvSpPr/>
          <p:nvPr userDrawn="1"/>
        </p:nvSpPr>
        <p:spPr>
          <a:xfrm flipV="1">
            <a:off x="3434621" y="0"/>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7F94231-5C2F-811F-F274-65BFD358139D}"/>
              </a:ext>
            </a:extLst>
          </p:cNvPr>
          <p:cNvSpPr>
            <a:spLocks noGrp="1"/>
          </p:cNvSpPr>
          <p:nvPr>
            <p:ph type="body" sz="quarter" idx="14"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
        <p:nvSpPr>
          <p:cNvPr id="3" name="Content Placeholder 2">
            <a:extLst>
              <a:ext uri="{FF2B5EF4-FFF2-40B4-BE49-F238E27FC236}">
                <a16:creationId xmlns:a16="http://schemas.microsoft.com/office/drawing/2014/main" id="{569138B5-9202-48F1-11F8-5E1388AE59EC}"/>
              </a:ext>
            </a:extLst>
          </p:cNvPr>
          <p:cNvSpPr>
            <a:spLocks noGrp="1"/>
          </p:cNvSpPr>
          <p:nvPr>
            <p:ph idx="1"/>
          </p:nvPr>
        </p:nvSpPr>
        <p:spPr>
          <a:xfrm>
            <a:off x="430927" y="1569790"/>
            <a:ext cx="11235556"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4" name="Title 6">
            <a:extLst>
              <a:ext uri="{FF2B5EF4-FFF2-40B4-BE49-F238E27FC236}">
                <a16:creationId xmlns:a16="http://schemas.microsoft.com/office/drawing/2014/main" id="{871C8E99-F2EA-AD3F-D798-369D9AC06179}"/>
              </a:ext>
            </a:extLst>
          </p:cNvPr>
          <p:cNvSpPr>
            <a:spLocks noGrp="1"/>
          </p:cNvSpPr>
          <p:nvPr>
            <p:ph type="title"/>
          </p:nvPr>
        </p:nvSpPr>
        <p:spPr>
          <a:xfrm>
            <a:off x="430927" y="778875"/>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0394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a Content + 1 pic">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5" name="Picture Placeholder 2">
            <a:extLst>
              <a:ext uri="{FF2B5EF4-FFF2-40B4-BE49-F238E27FC236}">
                <a16:creationId xmlns:a16="http://schemas.microsoft.com/office/drawing/2014/main" id="{7F6F9D05-06D8-F262-6300-7890C5738011}"/>
              </a:ext>
            </a:extLst>
          </p:cNvPr>
          <p:cNvSpPr>
            <a:spLocks noGrp="1"/>
          </p:cNvSpPr>
          <p:nvPr>
            <p:ph type="pic" idx="13"/>
          </p:nvPr>
        </p:nvSpPr>
        <p:spPr>
          <a:xfrm>
            <a:off x="6048705" y="822037"/>
            <a:ext cx="5617778" cy="5428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Content Placeholder 2">
            <a:extLst>
              <a:ext uri="{FF2B5EF4-FFF2-40B4-BE49-F238E27FC236}">
                <a16:creationId xmlns:a16="http://schemas.microsoft.com/office/drawing/2014/main" id="{4D18181B-BE7D-C9D1-B697-127755A68BED}"/>
              </a:ext>
            </a:extLst>
          </p:cNvPr>
          <p:cNvSpPr>
            <a:spLocks noGrp="1"/>
          </p:cNvSpPr>
          <p:nvPr>
            <p:ph idx="1"/>
          </p:nvPr>
        </p:nvSpPr>
        <p:spPr>
          <a:xfrm>
            <a:off x="430927" y="1569790"/>
            <a:ext cx="5348081"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6" name="Title 6">
            <a:extLst>
              <a:ext uri="{FF2B5EF4-FFF2-40B4-BE49-F238E27FC236}">
                <a16:creationId xmlns:a16="http://schemas.microsoft.com/office/drawing/2014/main" id="{3C0B007D-209A-5AA7-F8BF-00F26E481DBF}"/>
              </a:ext>
            </a:extLst>
          </p:cNvPr>
          <p:cNvSpPr>
            <a:spLocks noGrp="1"/>
          </p:cNvSpPr>
          <p:nvPr>
            <p:ph type="title"/>
          </p:nvPr>
        </p:nvSpPr>
        <p:spPr>
          <a:xfrm>
            <a:off x="430927" y="796159"/>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6159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 Content + 1 pic">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5" name="Picture Placeholder 2">
            <a:extLst>
              <a:ext uri="{FF2B5EF4-FFF2-40B4-BE49-F238E27FC236}">
                <a16:creationId xmlns:a16="http://schemas.microsoft.com/office/drawing/2014/main" id="{7F6F9D05-06D8-F262-6300-7890C5738011}"/>
              </a:ext>
            </a:extLst>
          </p:cNvPr>
          <p:cNvSpPr>
            <a:spLocks noGrp="1"/>
          </p:cNvSpPr>
          <p:nvPr>
            <p:ph type="pic" idx="13"/>
          </p:nvPr>
        </p:nvSpPr>
        <p:spPr>
          <a:xfrm>
            <a:off x="6048705" y="822037"/>
            <a:ext cx="5617778" cy="5428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Parallelogram 1">
            <a:extLst>
              <a:ext uri="{FF2B5EF4-FFF2-40B4-BE49-F238E27FC236}">
                <a16:creationId xmlns:a16="http://schemas.microsoft.com/office/drawing/2014/main" id="{ABF16128-B867-BD92-A6A7-8684DB7AF8BF}"/>
              </a:ext>
            </a:extLst>
          </p:cNvPr>
          <p:cNvSpPr/>
          <p:nvPr userDrawn="1"/>
        </p:nvSpPr>
        <p:spPr>
          <a:xfrm flipV="1">
            <a:off x="3434621" y="0"/>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8">
            <a:extLst>
              <a:ext uri="{FF2B5EF4-FFF2-40B4-BE49-F238E27FC236}">
                <a16:creationId xmlns:a16="http://schemas.microsoft.com/office/drawing/2014/main" id="{890528DD-A2C9-666E-EC3F-D5966AC23E2F}"/>
              </a:ext>
            </a:extLst>
          </p:cNvPr>
          <p:cNvSpPr>
            <a:spLocks noGrp="1"/>
          </p:cNvSpPr>
          <p:nvPr>
            <p:ph type="body" sz="quarter" idx="14"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
        <p:nvSpPr>
          <p:cNvPr id="4" name="Title 6">
            <a:extLst>
              <a:ext uri="{FF2B5EF4-FFF2-40B4-BE49-F238E27FC236}">
                <a16:creationId xmlns:a16="http://schemas.microsoft.com/office/drawing/2014/main" id="{E1D323CA-88CD-2B8A-5614-92B5F1DC8E58}"/>
              </a:ext>
            </a:extLst>
          </p:cNvPr>
          <p:cNvSpPr>
            <a:spLocks noGrp="1"/>
          </p:cNvSpPr>
          <p:nvPr>
            <p:ph type="title"/>
          </p:nvPr>
        </p:nvSpPr>
        <p:spPr>
          <a:xfrm>
            <a:off x="430927" y="1000495"/>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08C33976-8644-F7EE-2666-33D1FF7B6B8C}"/>
              </a:ext>
            </a:extLst>
          </p:cNvPr>
          <p:cNvSpPr>
            <a:spLocks noGrp="1"/>
          </p:cNvSpPr>
          <p:nvPr>
            <p:ph idx="1"/>
          </p:nvPr>
        </p:nvSpPr>
        <p:spPr>
          <a:xfrm>
            <a:off x="430927" y="1569790"/>
            <a:ext cx="5287121"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Tree>
    <p:extLst>
      <p:ext uri="{BB962C8B-B14F-4D97-AF65-F5344CB8AC3E}">
        <p14:creationId xmlns:p14="http://schemas.microsoft.com/office/powerpoint/2010/main" val="401431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a Content + 2 pic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5" name="Picture Placeholder 2">
            <a:extLst>
              <a:ext uri="{FF2B5EF4-FFF2-40B4-BE49-F238E27FC236}">
                <a16:creationId xmlns:a16="http://schemas.microsoft.com/office/drawing/2014/main" id="{7F6F9D05-06D8-F262-6300-7890C5738011}"/>
              </a:ext>
            </a:extLst>
          </p:cNvPr>
          <p:cNvSpPr>
            <a:spLocks noGrp="1"/>
          </p:cNvSpPr>
          <p:nvPr>
            <p:ph type="pic" idx="13"/>
          </p:nvPr>
        </p:nvSpPr>
        <p:spPr>
          <a:xfrm>
            <a:off x="6048705" y="822038"/>
            <a:ext cx="5617778" cy="25010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Picture Placeholder 2">
            <a:extLst>
              <a:ext uri="{FF2B5EF4-FFF2-40B4-BE49-F238E27FC236}">
                <a16:creationId xmlns:a16="http://schemas.microsoft.com/office/drawing/2014/main" id="{B8D45E78-1262-EF08-A9EA-CFE71F05EF15}"/>
              </a:ext>
            </a:extLst>
          </p:cNvPr>
          <p:cNvSpPr>
            <a:spLocks noGrp="1"/>
          </p:cNvSpPr>
          <p:nvPr>
            <p:ph type="pic" idx="14"/>
          </p:nvPr>
        </p:nvSpPr>
        <p:spPr>
          <a:xfrm>
            <a:off x="6048705" y="3534936"/>
            <a:ext cx="5617778" cy="25010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Content Placeholder 2">
            <a:extLst>
              <a:ext uri="{FF2B5EF4-FFF2-40B4-BE49-F238E27FC236}">
                <a16:creationId xmlns:a16="http://schemas.microsoft.com/office/drawing/2014/main" id="{98A3AB1A-82EF-D083-10AE-766D712D7F55}"/>
              </a:ext>
            </a:extLst>
          </p:cNvPr>
          <p:cNvSpPr>
            <a:spLocks noGrp="1"/>
          </p:cNvSpPr>
          <p:nvPr>
            <p:ph idx="1"/>
          </p:nvPr>
        </p:nvSpPr>
        <p:spPr>
          <a:xfrm>
            <a:off x="430927" y="1569790"/>
            <a:ext cx="5287121"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6" name="Title 6">
            <a:extLst>
              <a:ext uri="{FF2B5EF4-FFF2-40B4-BE49-F238E27FC236}">
                <a16:creationId xmlns:a16="http://schemas.microsoft.com/office/drawing/2014/main" id="{9E6C1E93-6F03-F7FD-327E-16D68CD16DD9}"/>
              </a:ext>
            </a:extLst>
          </p:cNvPr>
          <p:cNvSpPr>
            <a:spLocks noGrp="1"/>
          </p:cNvSpPr>
          <p:nvPr>
            <p:ph type="title"/>
          </p:nvPr>
        </p:nvSpPr>
        <p:spPr>
          <a:xfrm>
            <a:off x="430927" y="784835"/>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9707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 Content + 2 pic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5" name="Picture Placeholder 2">
            <a:extLst>
              <a:ext uri="{FF2B5EF4-FFF2-40B4-BE49-F238E27FC236}">
                <a16:creationId xmlns:a16="http://schemas.microsoft.com/office/drawing/2014/main" id="{7F6F9D05-06D8-F262-6300-7890C5738011}"/>
              </a:ext>
            </a:extLst>
          </p:cNvPr>
          <p:cNvSpPr>
            <a:spLocks noGrp="1"/>
          </p:cNvSpPr>
          <p:nvPr>
            <p:ph type="pic" idx="13"/>
          </p:nvPr>
        </p:nvSpPr>
        <p:spPr>
          <a:xfrm>
            <a:off x="6048705" y="822038"/>
            <a:ext cx="5617778" cy="25010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Picture Placeholder 2">
            <a:extLst>
              <a:ext uri="{FF2B5EF4-FFF2-40B4-BE49-F238E27FC236}">
                <a16:creationId xmlns:a16="http://schemas.microsoft.com/office/drawing/2014/main" id="{B8D45E78-1262-EF08-A9EA-CFE71F05EF15}"/>
              </a:ext>
            </a:extLst>
          </p:cNvPr>
          <p:cNvSpPr>
            <a:spLocks noGrp="1"/>
          </p:cNvSpPr>
          <p:nvPr>
            <p:ph type="pic" idx="14"/>
          </p:nvPr>
        </p:nvSpPr>
        <p:spPr>
          <a:xfrm>
            <a:off x="6048705" y="3534936"/>
            <a:ext cx="5617778" cy="25010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Parallelogram 2">
            <a:extLst>
              <a:ext uri="{FF2B5EF4-FFF2-40B4-BE49-F238E27FC236}">
                <a16:creationId xmlns:a16="http://schemas.microsoft.com/office/drawing/2014/main" id="{D8D7BAD4-5F32-31C3-CB1B-0D2EBD37ED2A}"/>
              </a:ext>
            </a:extLst>
          </p:cNvPr>
          <p:cNvSpPr/>
          <p:nvPr userDrawn="1"/>
        </p:nvSpPr>
        <p:spPr>
          <a:xfrm flipV="1">
            <a:off x="3434621" y="0"/>
            <a:ext cx="3746763" cy="365124"/>
          </a:xfrm>
          <a:prstGeom prst="parallelogram">
            <a:avLst>
              <a:gd name="adj" fmla="val 75782"/>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8">
            <a:extLst>
              <a:ext uri="{FF2B5EF4-FFF2-40B4-BE49-F238E27FC236}">
                <a16:creationId xmlns:a16="http://schemas.microsoft.com/office/drawing/2014/main" id="{D6A7AAEA-D5C6-05CA-52E9-0E0555C71F32}"/>
              </a:ext>
            </a:extLst>
          </p:cNvPr>
          <p:cNvSpPr>
            <a:spLocks noGrp="1"/>
          </p:cNvSpPr>
          <p:nvPr>
            <p:ph type="body" sz="quarter" idx="15" hasCustomPrompt="1"/>
          </p:nvPr>
        </p:nvSpPr>
        <p:spPr>
          <a:xfrm>
            <a:off x="3671476" y="0"/>
            <a:ext cx="2867595" cy="359572"/>
          </a:xfrm>
        </p:spPr>
        <p:txBody>
          <a:bodyPr anchor="ctr">
            <a:normAutofit/>
          </a:bodyPr>
          <a:lstStyle>
            <a:lvl1pPr marL="0" indent="0">
              <a:buNone/>
              <a:defRPr sz="1100" b="1" i="0">
                <a:solidFill>
                  <a:schemeClr val="bg1"/>
                </a:solidFill>
                <a:latin typeface="Eurostile-Bold" panose="020B0600000000000000" pitchFamily="34" charset="0"/>
              </a:defRPr>
            </a:lvl1pPr>
          </a:lstStyle>
          <a:p>
            <a:pPr lvl="0"/>
            <a:r>
              <a:rPr lang="en-US" dirty="0"/>
              <a:t>Add section subtitle</a:t>
            </a:r>
          </a:p>
        </p:txBody>
      </p:sp>
      <p:sp>
        <p:nvSpPr>
          <p:cNvPr id="10" name="Content Placeholder 2">
            <a:extLst>
              <a:ext uri="{FF2B5EF4-FFF2-40B4-BE49-F238E27FC236}">
                <a16:creationId xmlns:a16="http://schemas.microsoft.com/office/drawing/2014/main" id="{6804F033-2FC8-9468-687D-ACF125CA9605}"/>
              </a:ext>
            </a:extLst>
          </p:cNvPr>
          <p:cNvSpPr>
            <a:spLocks noGrp="1"/>
          </p:cNvSpPr>
          <p:nvPr>
            <p:ph idx="1"/>
          </p:nvPr>
        </p:nvSpPr>
        <p:spPr>
          <a:xfrm>
            <a:off x="430927" y="1569790"/>
            <a:ext cx="5311505"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6" name="Title 6">
            <a:extLst>
              <a:ext uri="{FF2B5EF4-FFF2-40B4-BE49-F238E27FC236}">
                <a16:creationId xmlns:a16="http://schemas.microsoft.com/office/drawing/2014/main" id="{774728F7-38F3-B2D6-F8EF-F4FF8AF39532}"/>
              </a:ext>
            </a:extLst>
          </p:cNvPr>
          <p:cNvSpPr>
            <a:spLocks noGrp="1"/>
          </p:cNvSpPr>
          <p:nvPr>
            <p:ph type="title"/>
          </p:nvPr>
        </p:nvSpPr>
        <p:spPr>
          <a:xfrm>
            <a:off x="430927" y="802087"/>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26205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a Title + 2 colum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1D3BFB-9A7B-E575-D4D9-5C95C1754DE9}"/>
              </a:ext>
            </a:extLst>
          </p:cNvPr>
          <p:cNvSpPr>
            <a:spLocks noGrp="1"/>
          </p:cNvSpPr>
          <p:nvPr>
            <p:ph type="sldNum" sz="quarter" idx="12"/>
          </p:nvPr>
        </p:nvSpPr>
        <p:spPr/>
        <p:txBody>
          <a:bodyPr/>
          <a:lstStyle/>
          <a:p>
            <a:fld id="{A5B9B541-124E-9D4C-AB5C-0A6F787C4EB0}" type="slidenum">
              <a:rPr lang="en-US" smtClean="0"/>
              <a:t>‹#›</a:t>
            </a:fld>
            <a:endParaRPr lang="en-US"/>
          </a:p>
        </p:txBody>
      </p:sp>
      <p:sp>
        <p:nvSpPr>
          <p:cNvPr id="4" name="Content Placeholder 2">
            <a:extLst>
              <a:ext uri="{FF2B5EF4-FFF2-40B4-BE49-F238E27FC236}">
                <a16:creationId xmlns:a16="http://schemas.microsoft.com/office/drawing/2014/main" id="{9F6B438A-8D4F-9CB5-CDB1-1EFFC1128BF5}"/>
              </a:ext>
            </a:extLst>
          </p:cNvPr>
          <p:cNvSpPr>
            <a:spLocks noGrp="1"/>
          </p:cNvSpPr>
          <p:nvPr>
            <p:ph idx="1"/>
          </p:nvPr>
        </p:nvSpPr>
        <p:spPr>
          <a:xfrm>
            <a:off x="430927" y="1569790"/>
            <a:ext cx="5494385"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5" name="Content Placeholder 2">
            <a:extLst>
              <a:ext uri="{FF2B5EF4-FFF2-40B4-BE49-F238E27FC236}">
                <a16:creationId xmlns:a16="http://schemas.microsoft.com/office/drawing/2014/main" id="{18020329-18A6-9ABE-730C-D64AF3772D4E}"/>
              </a:ext>
            </a:extLst>
          </p:cNvPr>
          <p:cNvSpPr>
            <a:spLocks noGrp="1"/>
          </p:cNvSpPr>
          <p:nvPr>
            <p:ph idx="13"/>
          </p:nvPr>
        </p:nvSpPr>
        <p:spPr>
          <a:xfrm>
            <a:off x="6173359" y="1569790"/>
            <a:ext cx="5494385" cy="4871904"/>
          </a:xfrm>
        </p:spPr>
        <p:txBody>
          <a:bodyPr>
            <a:normAutofit/>
          </a:bodyPr>
          <a:lstStyle>
            <a:lvl1pPr marL="184150" indent="-184150">
              <a:tabLst/>
              <a:defRPr sz="2000"/>
            </a:lvl1pPr>
            <a:lvl2pPr marL="317500" indent="-182563">
              <a:tabLst/>
              <a:defRPr sz="2000"/>
            </a:lvl2pPr>
            <a:lvl3pPr marL="449263" indent="-176213">
              <a:tabLst/>
              <a:defRPr sz="2000"/>
            </a:lvl3pPr>
            <a:lvl4pPr marL="582613" indent="-174625">
              <a:tabLst/>
              <a:defRPr sz="2000"/>
            </a:lvl4pPr>
            <a:lvl5pPr marL="715963" indent="-180975">
              <a:tabLst/>
              <a:defRPr sz="2000"/>
            </a:lvl5pPr>
            <a:lvl6pPr marL="1025525" indent="-176213">
              <a:buClr>
                <a:srgbClr val="DC0000"/>
              </a:buClr>
              <a:tabLst/>
              <a:defRPr sz="2000">
                <a:latin typeface="Arial" panose="020B0604020202020204" pitchFamily="34" charset="0"/>
                <a:cs typeface="Arial" panose="020B0604020202020204" pitchFamily="34" charset="0"/>
              </a:defRPr>
            </a:lvl6pPr>
            <a:lvl7pPr marL="1289050" indent="-185738">
              <a:buClr>
                <a:srgbClr val="DC0000"/>
              </a:buClr>
              <a:tabLst/>
              <a:defRPr sz="2000">
                <a:latin typeface="Arial" panose="020B0604020202020204" pitchFamily="34" charset="0"/>
                <a:cs typeface="Arial" panose="020B0604020202020204" pitchFamily="34" charset="0"/>
              </a:defRPr>
            </a:lvl7pPr>
          </a:lstStyle>
          <a:p>
            <a:pPr lvl="0"/>
            <a:r>
              <a:rPr lang="en-GB" dirty="0"/>
              <a:t>Click to edit Master text styles</a:t>
            </a:r>
          </a:p>
          <a:p>
            <a:pPr lvl="2"/>
            <a:r>
              <a:rPr lang="en-GB" dirty="0"/>
              <a:t>Second level</a:t>
            </a:r>
          </a:p>
          <a:p>
            <a:pPr lvl="4"/>
            <a:r>
              <a:rPr lang="en-GB" dirty="0"/>
              <a:t>Third level</a:t>
            </a:r>
          </a:p>
          <a:p>
            <a:pPr lvl="5"/>
            <a:r>
              <a:rPr lang="en-GB" dirty="0"/>
              <a:t>Fourth level</a:t>
            </a:r>
          </a:p>
          <a:p>
            <a:pPr lvl="6"/>
            <a:r>
              <a:rPr lang="en-GB" dirty="0"/>
              <a:t>Fifth level</a:t>
            </a:r>
            <a:endParaRPr lang="en-US" dirty="0"/>
          </a:p>
        </p:txBody>
      </p:sp>
      <p:sp>
        <p:nvSpPr>
          <p:cNvPr id="2" name="Title 6">
            <a:extLst>
              <a:ext uri="{FF2B5EF4-FFF2-40B4-BE49-F238E27FC236}">
                <a16:creationId xmlns:a16="http://schemas.microsoft.com/office/drawing/2014/main" id="{473CD005-ED81-B931-198B-0FFD0EDCB019}"/>
              </a:ext>
            </a:extLst>
          </p:cNvPr>
          <p:cNvSpPr>
            <a:spLocks noGrp="1"/>
          </p:cNvSpPr>
          <p:nvPr>
            <p:ph type="title"/>
          </p:nvPr>
        </p:nvSpPr>
        <p:spPr>
          <a:xfrm>
            <a:off x="430927" y="784835"/>
            <a:ext cx="11235556" cy="359572"/>
          </a:xfrm>
        </p:spPr>
        <p:txBody>
          <a:bodyPr anchor="t">
            <a:noAutofit/>
          </a:bodyPr>
          <a:lstStyle>
            <a:lvl1pPr>
              <a:defRPr sz="200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9375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C39A1-8D10-5846-DCE7-6E5961C4189C}"/>
              </a:ext>
            </a:extLst>
          </p:cNvPr>
          <p:cNvSpPr>
            <a:spLocks noGrp="1"/>
          </p:cNvSpPr>
          <p:nvPr>
            <p:ph type="title"/>
          </p:nvPr>
        </p:nvSpPr>
        <p:spPr>
          <a:xfrm>
            <a:off x="430927" y="1513010"/>
            <a:ext cx="11235556" cy="348395"/>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7274D52-C133-BA22-8A42-53B409303429}"/>
              </a:ext>
            </a:extLst>
          </p:cNvPr>
          <p:cNvSpPr>
            <a:spLocks noGrp="1"/>
          </p:cNvSpPr>
          <p:nvPr>
            <p:ph type="body" idx="1"/>
          </p:nvPr>
        </p:nvSpPr>
        <p:spPr>
          <a:xfrm>
            <a:off x="430927" y="1861406"/>
            <a:ext cx="11235556" cy="42224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08162D6-815C-F431-1F46-A64CEAC86B1F}"/>
              </a:ext>
            </a:extLst>
          </p:cNvPr>
          <p:cNvSpPr>
            <a:spLocks noGrp="1"/>
          </p:cNvSpPr>
          <p:nvPr>
            <p:ph type="sldNum" sz="quarter" idx="4"/>
          </p:nvPr>
        </p:nvSpPr>
        <p:spPr>
          <a:xfrm>
            <a:off x="9028383" y="6356350"/>
            <a:ext cx="2743200" cy="365125"/>
          </a:xfrm>
          <a:prstGeom prst="rect">
            <a:avLst/>
          </a:prstGeom>
        </p:spPr>
        <p:txBody>
          <a:bodyPr vert="horz" lIns="91440" tIns="45720" rIns="91440" bIns="45720" rtlCol="0" anchor="t"/>
          <a:lstStyle>
            <a:lvl1pPr algn="r">
              <a:defRPr sz="1000">
                <a:solidFill>
                  <a:srgbClr val="DC0000"/>
                </a:solidFill>
                <a:latin typeface="Arial" panose="020B0604020202020204" pitchFamily="34" charset="0"/>
                <a:cs typeface="Arial" panose="020B0604020202020204" pitchFamily="34" charset="0"/>
              </a:defRPr>
            </a:lvl1pPr>
          </a:lstStyle>
          <a:p>
            <a:fld id="{A5B9B541-124E-9D4C-AB5C-0A6F787C4EB0}" type="slidenum">
              <a:rPr lang="en-US" smtClean="0"/>
              <a:pPr/>
              <a:t>‹#›</a:t>
            </a:fld>
            <a:endParaRPr lang="en-US" dirty="0"/>
          </a:p>
        </p:txBody>
      </p:sp>
    </p:spTree>
    <p:extLst>
      <p:ext uri="{BB962C8B-B14F-4D97-AF65-F5344CB8AC3E}">
        <p14:creationId xmlns:p14="http://schemas.microsoft.com/office/powerpoint/2010/main" val="70226602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4" r:id="rId3"/>
    <p:sldLayoutId id="2147483665" r:id="rId4"/>
    <p:sldLayoutId id="2147483661" r:id="rId5"/>
    <p:sldLayoutId id="2147483667" r:id="rId6"/>
    <p:sldLayoutId id="2147483666" r:id="rId7"/>
    <p:sldLayoutId id="2147483669" r:id="rId8"/>
    <p:sldLayoutId id="2147483652" r:id="rId9"/>
    <p:sldLayoutId id="2147483668" r:id="rId10"/>
    <p:sldLayoutId id="2147483650" r:id="rId11"/>
    <p:sldLayoutId id="2147483663" r:id="rId12"/>
    <p:sldLayoutId id="2147483651" r:id="rId13"/>
    <p:sldLayoutId id="2147483662" r:id="rId14"/>
    <p:sldLayoutId id="2147483670" r:id="rId15"/>
    <p:sldLayoutId id="2147483653" r:id="rId16"/>
    <p:sldLayoutId id="2147483654" r:id="rId17"/>
    <p:sldLayoutId id="2147483655" r:id="rId18"/>
    <p:sldLayoutId id="2147483656" r:id="rId19"/>
    <p:sldLayoutId id="2147483658" r:id="rId20"/>
    <p:sldLayoutId id="2147483659" r:id="rId21"/>
  </p:sldLayoutIdLst>
  <p:hf hdr="0" ftr="0" dt="0"/>
  <p:txStyles>
    <p:titleStyle>
      <a:lvl1pPr algn="l" defTabSz="914400" rtl="0" eaLnBrk="1" latinLnBrk="0" hangingPunct="1">
        <a:lnSpc>
          <a:spcPct val="90000"/>
        </a:lnSpc>
        <a:spcBef>
          <a:spcPct val="0"/>
        </a:spcBef>
        <a:buNone/>
        <a:defRPr sz="1400" b="1" i="0" kern="1200" spc="50" baseline="0">
          <a:solidFill>
            <a:srgbClr val="DC0000"/>
          </a:solidFill>
          <a:latin typeface="Arial" panose="020B0604020202020204" pitchFamily="34" charset="0"/>
          <a:ea typeface="+mj-ea"/>
          <a:cs typeface="Arial" panose="020B0604020202020204" pitchFamily="34" charset="0"/>
        </a:defRPr>
      </a:lvl1pPr>
    </p:titleStyle>
    <p:bodyStyle>
      <a:lvl1pPr marL="134938" indent="-134938" algn="l" defTabSz="914400" rtl="0" eaLnBrk="1" latinLnBrk="0" hangingPunct="1">
        <a:lnSpc>
          <a:spcPct val="90000"/>
        </a:lnSpc>
        <a:spcBef>
          <a:spcPts val="1000"/>
        </a:spcBef>
        <a:buClr>
          <a:srgbClr val="DC0000"/>
        </a:buClr>
        <a:buFont typeface="Arial" panose="020B0604020202020204" pitchFamily="34" charset="0"/>
        <a:buChar char="•"/>
        <a:tabLst/>
        <a:defRPr sz="1200" kern="1200">
          <a:solidFill>
            <a:srgbClr val="142B55"/>
          </a:solidFill>
          <a:latin typeface="Arial" panose="020B0604020202020204" pitchFamily="34" charset="0"/>
          <a:ea typeface="+mn-ea"/>
          <a:cs typeface="Arial" panose="020B0604020202020204" pitchFamily="34" charset="0"/>
        </a:defRPr>
      </a:lvl1pPr>
      <a:lvl2pPr marL="271463" indent="-136525" algn="l" defTabSz="914400" rtl="0" eaLnBrk="1" latinLnBrk="0" hangingPunct="1">
        <a:lnSpc>
          <a:spcPct val="90000"/>
        </a:lnSpc>
        <a:spcBef>
          <a:spcPts val="500"/>
        </a:spcBef>
        <a:buClr>
          <a:srgbClr val="DC0000"/>
        </a:buClr>
        <a:buFont typeface="Arial" panose="020B0604020202020204" pitchFamily="34" charset="0"/>
        <a:buChar char="•"/>
        <a:tabLst/>
        <a:defRPr sz="1200" kern="1200">
          <a:solidFill>
            <a:srgbClr val="142B55"/>
          </a:solidFill>
          <a:latin typeface="Arial" panose="020B0604020202020204" pitchFamily="34" charset="0"/>
          <a:ea typeface="+mn-ea"/>
          <a:cs typeface="Arial" panose="020B0604020202020204" pitchFamily="34" charset="0"/>
        </a:defRPr>
      </a:lvl2pPr>
      <a:lvl3pPr marL="407988" indent="-136525" algn="l" defTabSz="914400" rtl="0" eaLnBrk="1" latinLnBrk="0" hangingPunct="1">
        <a:lnSpc>
          <a:spcPct val="90000"/>
        </a:lnSpc>
        <a:spcBef>
          <a:spcPts val="500"/>
        </a:spcBef>
        <a:buClr>
          <a:srgbClr val="DC0000"/>
        </a:buClr>
        <a:buFont typeface="Arial" panose="020B0604020202020204" pitchFamily="34" charset="0"/>
        <a:buChar char="•"/>
        <a:tabLst/>
        <a:defRPr sz="1200" kern="1200">
          <a:solidFill>
            <a:srgbClr val="142B55"/>
          </a:solidFill>
          <a:latin typeface="Arial" panose="020B0604020202020204" pitchFamily="34" charset="0"/>
          <a:ea typeface="+mn-ea"/>
          <a:cs typeface="Arial" panose="020B0604020202020204" pitchFamily="34" charset="0"/>
        </a:defRPr>
      </a:lvl3pPr>
      <a:lvl4pPr marL="534988" indent="-127000" algn="l" defTabSz="914400" rtl="0" eaLnBrk="1" latinLnBrk="0" hangingPunct="1">
        <a:lnSpc>
          <a:spcPct val="90000"/>
        </a:lnSpc>
        <a:spcBef>
          <a:spcPts val="500"/>
        </a:spcBef>
        <a:buClr>
          <a:srgbClr val="DC0000"/>
        </a:buClr>
        <a:buFont typeface="Arial" panose="020B0604020202020204" pitchFamily="34" charset="0"/>
        <a:buChar char="•"/>
        <a:tabLst/>
        <a:defRPr sz="1200" kern="1200">
          <a:solidFill>
            <a:srgbClr val="142B55"/>
          </a:solidFill>
          <a:latin typeface="Arial" panose="020B0604020202020204" pitchFamily="34" charset="0"/>
          <a:ea typeface="+mn-ea"/>
          <a:cs typeface="Arial" panose="020B0604020202020204" pitchFamily="34" charset="0"/>
        </a:defRPr>
      </a:lvl4pPr>
      <a:lvl5pPr marL="669925" indent="-134938" algn="l" defTabSz="914400" rtl="0" eaLnBrk="1" latinLnBrk="0" hangingPunct="1">
        <a:lnSpc>
          <a:spcPct val="90000"/>
        </a:lnSpc>
        <a:spcBef>
          <a:spcPts val="500"/>
        </a:spcBef>
        <a:buClr>
          <a:srgbClr val="DC0000"/>
        </a:buClr>
        <a:buFont typeface="Arial" panose="020B0604020202020204" pitchFamily="34" charset="0"/>
        <a:buChar char="•"/>
        <a:tabLst/>
        <a:defRPr sz="1200" kern="1200">
          <a:solidFill>
            <a:srgbClr val="142B5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063F813-25FB-983D-7F7E-06BCC7867495}"/>
              </a:ext>
            </a:extLst>
          </p:cNvPr>
          <p:cNvPicPr>
            <a:picLocks noGrp="1"/>
          </p:cNvPicPr>
          <p:nvPr>
            <p:ph type="pic" idx="13"/>
          </p:nvPr>
        </p:nvPicPr>
        <p:blipFill>
          <a:blip r:embed="rId3"/>
          <a:srcRect l="16714" r="16714"/>
          <a:stretch/>
        </p:blipFill>
        <p:spPr/>
      </p:pic>
      <p:grpSp>
        <p:nvGrpSpPr>
          <p:cNvPr id="10" name="Group 9">
            <a:extLst>
              <a:ext uri="{FF2B5EF4-FFF2-40B4-BE49-F238E27FC236}">
                <a16:creationId xmlns:a16="http://schemas.microsoft.com/office/drawing/2014/main" id="{EECD5340-5751-F5D0-0E5B-5BD2AF4EEDEF}"/>
              </a:ext>
            </a:extLst>
          </p:cNvPr>
          <p:cNvGrpSpPr/>
          <p:nvPr/>
        </p:nvGrpSpPr>
        <p:grpSpPr>
          <a:xfrm>
            <a:off x="-987135" y="0"/>
            <a:ext cx="8911168" cy="6858001"/>
            <a:chOff x="-987135" y="0"/>
            <a:chExt cx="8911168" cy="6858001"/>
          </a:xfrm>
        </p:grpSpPr>
        <p:sp>
          <p:nvSpPr>
            <p:cNvPr id="8" name="Parallelogram 7">
              <a:extLst>
                <a:ext uri="{FF2B5EF4-FFF2-40B4-BE49-F238E27FC236}">
                  <a16:creationId xmlns:a16="http://schemas.microsoft.com/office/drawing/2014/main" id="{D7EE7A77-D8BF-93E4-9E7B-72346BB0572C}"/>
                </a:ext>
              </a:extLst>
            </p:cNvPr>
            <p:cNvSpPr/>
            <p:nvPr/>
          </p:nvSpPr>
          <p:spPr>
            <a:xfrm flipV="1">
              <a:off x="2506895"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B031D77-942A-CAEF-E29E-E3DA89F71015}"/>
                </a:ext>
              </a:extLst>
            </p:cNvPr>
            <p:cNvSpPr/>
            <p:nvPr/>
          </p:nvSpPr>
          <p:spPr>
            <a:xfrm>
              <a:off x="-987135" y="0"/>
              <a:ext cx="62026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BCCD964-ADEB-14E4-610A-D26A0BBFAF04}"/>
              </a:ext>
            </a:extLst>
          </p:cNvPr>
          <p:cNvSpPr>
            <a:spLocks noGrp="1"/>
          </p:cNvSpPr>
          <p:nvPr>
            <p:ph type="ctrTitle"/>
          </p:nvPr>
        </p:nvSpPr>
        <p:spPr>
          <a:xfrm>
            <a:off x="441437" y="1304544"/>
            <a:ext cx="3499942" cy="3375871"/>
          </a:xfrm>
        </p:spPr>
        <p:txBody>
          <a:bodyPr>
            <a:normAutofit/>
          </a:bodyPr>
          <a:lstStyle/>
          <a:p>
            <a:r>
              <a:rPr lang="en-US" dirty="0"/>
              <a:t>Enriching lives through archery</a:t>
            </a:r>
            <a:br>
              <a:rPr lang="en-US" dirty="0"/>
            </a:br>
            <a:br>
              <a:rPr lang="en-US" dirty="0"/>
            </a:br>
            <a:r>
              <a:rPr lang="en-US" sz="2000" dirty="0">
                <a:solidFill>
                  <a:srgbClr val="DC0000"/>
                </a:solidFill>
              </a:rPr>
              <a:t>Archery GB AGM</a:t>
            </a:r>
            <a:br>
              <a:rPr lang="en-US" sz="2000" dirty="0">
                <a:solidFill>
                  <a:srgbClr val="DC0000"/>
                </a:solidFill>
              </a:rPr>
            </a:br>
            <a:r>
              <a:rPr lang="en-US" sz="2000" dirty="0">
                <a:solidFill>
                  <a:srgbClr val="DC0000"/>
                </a:solidFill>
              </a:rPr>
              <a:t>20</a:t>
            </a:r>
            <a:r>
              <a:rPr lang="en-US" sz="2000" baseline="30000" dirty="0">
                <a:solidFill>
                  <a:srgbClr val="DC0000"/>
                </a:solidFill>
              </a:rPr>
              <a:t>th</a:t>
            </a:r>
            <a:r>
              <a:rPr lang="en-US" sz="2000" dirty="0">
                <a:solidFill>
                  <a:srgbClr val="DC0000"/>
                </a:solidFill>
              </a:rPr>
              <a:t> April 2024</a:t>
            </a:r>
            <a:br>
              <a:rPr lang="en-US" sz="2000" dirty="0">
                <a:solidFill>
                  <a:srgbClr val="DC0000"/>
                </a:solidFill>
              </a:rPr>
            </a:br>
            <a:br>
              <a:rPr lang="en-US" sz="2000" dirty="0">
                <a:solidFill>
                  <a:srgbClr val="DC0000"/>
                </a:solidFill>
              </a:rPr>
            </a:br>
            <a:r>
              <a:rPr lang="en-US" sz="2000" dirty="0">
                <a:solidFill>
                  <a:srgbClr val="DC0000"/>
                </a:solidFill>
              </a:rPr>
              <a:t>Ruth Hall, Chief Executive</a:t>
            </a:r>
          </a:p>
        </p:txBody>
      </p:sp>
      <p:sp>
        <p:nvSpPr>
          <p:cNvPr id="5" name="Parallelogram 4">
            <a:extLst>
              <a:ext uri="{FF2B5EF4-FFF2-40B4-BE49-F238E27FC236}">
                <a16:creationId xmlns:a16="http://schemas.microsoft.com/office/drawing/2014/main" id="{8472AD53-3200-513A-B7A3-FC875571B6DF}"/>
              </a:ext>
            </a:extLst>
          </p:cNvPr>
          <p:cNvSpPr/>
          <p:nvPr/>
        </p:nvSpPr>
        <p:spPr>
          <a:xfrm flipV="1">
            <a:off x="4954373" y="-2"/>
            <a:ext cx="4189627" cy="4757315"/>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7B01DC5B-ED64-C81A-212B-22032398184D}"/>
              </a:ext>
            </a:extLst>
          </p:cNvPr>
          <p:cNvSpPr/>
          <p:nvPr/>
        </p:nvSpPr>
        <p:spPr>
          <a:xfrm flipV="1">
            <a:off x="3871873" y="0"/>
            <a:ext cx="3308458" cy="3741316"/>
          </a:xfrm>
          <a:prstGeom prst="parallelogram">
            <a:avLst>
              <a:gd name="adj" fmla="val 30844"/>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F30E02E-AF6C-6D1C-0F8B-F958B2300B9B}"/>
              </a:ext>
            </a:extLst>
          </p:cNvPr>
          <p:cNvPicPr>
            <a:picLocks noChangeAspect="1"/>
          </p:cNvPicPr>
          <p:nvPr/>
        </p:nvPicPr>
        <p:blipFill>
          <a:blip r:embed="rId4"/>
          <a:srcRect/>
          <a:stretch/>
        </p:blipFill>
        <p:spPr>
          <a:xfrm>
            <a:off x="529117" y="5267829"/>
            <a:ext cx="2295124" cy="947901"/>
          </a:xfrm>
          <a:prstGeom prst="rect">
            <a:avLst/>
          </a:prstGeom>
        </p:spPr>
      </p:pic>
    </p:spTree>
    <p:extLst>
      <p:ext uri="{BB962C8B-B14F-4D97-AF65-F5344CB8AC3E}">
        <p14:creationId xmlns:p14="http://schemas.microsoft.com/office/powerpoint/2010/main" val="2958647672"/>
      </p:ext>
    </p:extLst>
  </p:cSld>
  <p:clrMapOvr>
    <a:masterClrMapping/>
  </p:clrMapOvr>
  <mc:AlternateContent xmlns:mc="http://schemas.openxmlformats.org/markup-compatibility/2006" xmlns:p14="http://schemas.microsoft.com/office/powerpoint/2010/main">
    <mc:Choice Requires="p14">
      <p:transition spd="slow" p14:dur="500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3D663-C13B-2549-D429-7F698DEAAD97}"/>
              </a:ext>
            </a:extLst>
          </p:cNvPr>
          <p:cNvSpPr>
            <a:spLocks noGrp="1"/>
          </p:cNvSpPr>
          <p:nvPr>
            <p:ph idx="1"/>
          </p:nvPr>
        </p:nvSpPr>
        <p:spPr>
          <a:xfrm>
            <a:off x="644272" y="1641384"/>
            <a:ext cx="1616687" cy="1380674"/>
          </a:xfrm>
        </p:spPr>
        <p:txBody>
          <a:bodyPr>
            <a:normAutofit/>
          </a:bodyPr>
          <a:lstStyle/>
          <a:p>
            <a:pPr marL="0" indent="0" algn="ctr">
              <a:buNone/>
            </a:pPr>
            <a:r>
              <a:rPr lang="en-US" sz="1600" b="1" dirty="0"/>
              <a:t>May</a:t>
            </a:r>
          </a:p>
          <a:p>
            <a:pPr marL="0" indent="0" algn="ctr">
              <a:buNone/>
            </a:pPr>
            <a:r>
              <a:rPr lang="en-US" sz="1600" dirty="0"/>
              <a:t>Instructor offer goes live</a:t>
            </a:r>
          </a:p>
        </p:txBody>
      </p:sp>
      <p:sp>
        <p:nvSpPr>
          <p:cNvPr id="3" name="Slide Number Placeholder 2">
            <a:extLst>
              <a:ext uri="{FF2B5EF4-FFF2-40B4-BE49-F238E27FC236}">
                <a16:creationId xmlns:a16="http://schemas.microsoft.com/office/drawing/2014/main" id="{6BD1A38A-441F-C03C-67F1-BFA12816A33A}"/>
              </a:ext>
            </a:extLst>
          </p:cNvPr>
          <p:cNvSpPr>
            <a:spLocks noGrp="1"/>
          </p:cNvSpPr>
          <p:nvPr>
            <p:ph type="sldNum" sz="quarter" idx="12"/>
          </p:nvPr>
        </p:nvSpPr>
        <p:spPr/>
        <p:txBody>
          <a:bodyPr/>
          <a:lstStyle/>
          <a:p>
            <a:fld id="{A5B9B541-124E-9D4C-AB5C-0A6F787C4EB0}" type="slidenum">
              <a:rPr lang="en-US" smtClean="0"/>
              <a:t>9</a:t>
            </a:fld>
            <a:endParaRPr lang="en-US"/>
          </a:p>
        </p:txBody>
      </p:sp>
      <p:grpSp>
        <p:nvGrpSpPr>
          <p:cNvPr id="8" name="Group 7">
            <a:extLst>
              <a:ext uri="{FF2B5EF4-FFF2-40B4-BE49-F238E27FC236}">
                <a16:creationId xmlns:a16="http://schemas.microsoft.com/office/drawing/2014/main" id="{1110F444-C93A-DCB9-CCCB-9BA8712A11D9}"/>
              </a:ext>
            </a:extLst>
          </p:cNvPr>
          <p:cNvGrpSpPr/>
          <p:nvPr/>
        </p:nvGrpSpPr>
        <p:grpSpPr>
          <a:xfrm>
            <a:off x="0" y="779746"/>
            <a:ext cx="4948638" cy="365124"/>
            <a:chOff x="390786" y="774194"/>
            <a:chExt cx="4948638" cy="365124"/>
          </a:xfrm>
        </p:grpSpPr>
        <p:sp>
          <p:nvSpPr>
            <p:cNvPr id="9" name="Parallelogram 8">
              <a:extLst>
                <a:ext uri="{FF2B5EF4-FFF2-40B4-BE49-F238E27FC236}">
                  <a16:creationId xmlns:a16="http://schemas.microsoft.com/office/drawing/2014/main" id="{2E7659DB-29F2-B04D-29D3-A597DA8AE33D}"/>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0" name="Parallelogram 9">
              <a:extLst>
                <a:ext uri="{FF2B5EF4-FFF2-40B4-BE49-F238E27FC236}">
                  <a16:creationId xmlns:a16="http://schemas.microsoft.com/office/drawing/2014/main" id="{C959BC12-D730-8E18-859E-6719628DB2B7}"/>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1" name="Title 7">
            <a:extLst>
              <a:ext uri="{FF2B5EF4-FFF2-40B4-BE49-F238E27FC236}">
                <a16:creationId xmlns:a16="http://schemas.microsoft.com/office/drawing/2014/main" id="{702ABCE0-5FC8-96C7-B742-114207C82626}"/>
              </a:ext>
            </a:extLst>
          </p:cNvPr>
          <p:cNvSpPr>
            <a:spLocks noGrp="1"/>
          </p:cNvSpPr>
          <p:nvPr>
            <p:ph type="title"/>
          </p:nvPr>
        </p:nvSpPr>
        <p:spPr>
          <a:xfrm>
            <a:off x="430927" y="779746"/>
            <a:ext cx="11235556" cy="359572"/>
          </a:xfrm>
        </p:spPr>
        <p:txBody>
          <a:bodyPr/>
          <a:lstStyle/>
          <a:p>
            <a:r>
              <a:rPr lang="en-US" dirty="0"/>
              <a:t>Timeline and next steps</a:t>
            </a:r>
          </a:p>
        </p:txBody>
      </p:sp>
      <p:cxnSp>
        <p:nvCxnSpPr>
          <p:cNvPr id="12" name="Straight Connector 11">
            <a:extLst>
              <a:ext uri="{FF2B5EF4-FFF2-40B4-BE49-F238E27FC236}">
                <a16:creationId xmlns:a16="http://schemas.microsoft.com/office/drawing/2014/main" id="{6815B040-83C8-0FE6-E66B-B63F909AD0D7}"/>
              </a:ext>
            </a:extLst>
          </p:cNvPr>
          <p:cNvCxnSpPr>
            <a:cxnSpLocks/>
          </p:cNvCxnSpPr>
          <p:nvPr/>
        </p:nvCxnSpPr>
        <p:spPr>
          <a:xfrm flipH="1">
            <a:off x="1220967" y="1963329"/>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15" name="Content Placeholder 1">
            <a:extLst>
              <a:ext uri="{FF2B5EF4-FFF2-40B4-BE49-F238E27FC236}">
                <a16:creationId xmlns:a16="http://schemas.microsoft.com/office/drawing/2014/main" id="{3D7110C1-99B6-4665-4950-D06FC9BD1503}"/>
              </a:ext>
            </a:extLst>
          </p:cNvPr>
          <p:cNvSpPr txBox="1">
            <a:spLocks/>
          </p:cNvSpPr>
          <p:nvPr/>
        </p:nvSpPr>
        <p:spPr>
          <a:xfrm>
            <a:off x="3493453" y="1641384"/>
            <a:ext cx="1616687" cy="1380674"/>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July</a:t>
            </a:r>
          </a:p>
          <a:p>
            <a:pPr marL="0" indent="0" algn="ctr">
              <a:buFont typeface="Arial" panose="020B0604020202020204" pitchFamily="34" charset="0"/>
              <a:buNone/>
            </a:pPr>
            <a:r>
              <a:rPr lang="en-US" sz="1600" dirty="0"/>
              <a:t>Comms and training for members</a:t>
            </a:r>
          </a:p>
          <a:p>
            <a:pPr marL="0" indent="0" algn="ctr">
              <a:buFont typeface="Arial" panose="020B0604020202020204" pitchFamily="34" charset="0"/>
              <a:buNone/>
            </a:pPr>
            <a:endParaRPr lang="en-US" sz="1600" dirty="0"/>
          </a:p>
        </p:txBody>
      </p:sp>
      <p:sp>
        <p:nvSpPr>
          <p:cNvPr id="17" name="Content Placeholder 1">
            <a:extLst>
              <a:ext uri="{FF2B5EF4-FFF2-40B4-BE49-F238E27FC236}">
                <a16:creationId xmlns:a16="http://schemas.microsoft.com/office/drawing/2014/main" id="{7D6BCC5F-261A-3C65-10F6-2E2CA89E6A9B}"/>
              </a:ext>
            </a:extLst>
          </p:cNvPr>
          <p:cNvSpPr txBox="1">
            <a:spLocks/>
          </p:cNvSpPr>
          <p:nvPr/>
        </p:nvSpPr>
        <p:spPr>
          <a:xfrm>
            <a:off x="6342634" y="1641384"/>
            <a:ext cx="1616687" cy="1380674"/>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September</a:t>
            </a:r>
          </a:p>
          <a:p>
            <a:pPr marL="0" indent="0" algn="ctr">
              <a:buFont typeface="Arial" panose="020B0604020202020204" pitchFamily="34" charset="0"/>
              <a:buNone/>
            </a:pPr>
            <a:r>
              <a:rPr lang="en-US" sz="1600" dirty="0"/>
              <a:t>Member portal opens for 24/25 year</a:t>
            </a:r>
          </a:p>
          <a:p>
            <a:pPr marL="0" indent="0" algn="ctr">
              <a:buFont typeface="Arial" panose="020B0604020202020204" pitchFamily="34" charset="0"/>
              <a:buNone/>
            </a:pPr>
            <a:endParaRPr lang="en-US" sz="1600" dirty="0"/>
          </a:p>
          <a:p>
            <a:pPr marL="0" indent="0" algn="ctr">
              <a:buFont typeface="Arial" panose="020B0604020202020204" pitchFamily="34" charset="0"/>
              <a:buNone/>
            </a:pPr>
            <a:endParaRPr lang="en-US" sz="1600" dirty="0"/>
          </a:p>
        </p:txBody>
      </p:sp>
      <p:sp>
        <p:nvSpPr>
          <p:cNvPr id="19" name="Content Placeholder 1">
            <a:extLst>
              <a:ext uri="{FF2B5EF4-FFF2-40B4-BE49-F238E27FC236}">
                <a16:creationId xmlns:a16="http://schemas.microsoft.com/office/drawing/2014/main" id="{3891AA53-FAF5-DD64-2B47-0ED5B1766867}"/>
              </a:ext>
            </a:extLst>
          </p:cNvPr>
          <p:cNvSpPr txBox="1">
            <a:spLocks/>
          </p:cNvSpPr>
          <p:nvPr/>
        </p:nvSpPr>
        <p:spPr>
          <a:xfrm>
            <a:off x="9191815" y="871870"/>
            <a:ext cx="2004927" cy="2150188"/>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November</a:t>
            </a:r>
          </a:p>
          <a:p>
            <a:pPr marL="0" indent="0" algn="ctr">
              <a:buFont typeface="Arial" panose="020B0604020202020204" pitchFamily="34" charset="0"/>
              <a:buNone/>
            </a:pPr>
            <a:r>
              <a:rPr lang="en-US" sz="1600" dirty="0"/>
              <a:t>Continue regions/county associations discussions and support</a:t>
            </a:r>
          </a:p>
          <a:p>
            <a:pPr marL="0" indent="0" algn="ctr">
              <a:buFont typeface="Arial" panose="020B0604020202020204" pitchFamily="34" charset="0"/>
              <a:buNone/>
            </a:pPr>
            <a:r>
              <a:rPr lang="en-US" sz="1600" dirty="0"/>
              <a:t>Lapsed members</a:t>
            </a:r>
          </a:p>
        </p:txBody>
      </p:sp>
      <p:sp>
        <p:nvSpPr>
          <p:cNvPr id="21" name="Content Placeholder 1">
            <a:extLst>
              <a:ext uri="{FF2B5EF4-FFF2-40B4-BE49-F238E27FC236}">
                <a16:creationId xmlns:a16="http://schemas.microsoft.com/office/drawing/2014/main" id="{7149F8CF-57BC-F60E-F340-BE3B446872CD}"/>
              </a:ext>
            </a:extLst>
          </p:cNvPr>
          <p:cNvSpPr txBox="1">
            <a:spLocks/>
          </p:cNvSpPr>
          <p:nvPr/>
        </p:nvSpPr>
        <p:spPr>
          <a:xfrm>
            <a:off x="1980352" y="3952692"/>
            <a:ext cx="2078079" cy="225991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June</a:t>
            </a:r>
          </a:p>
          <a:p>
            <a:pPr marL="0" indent="0" algn="ctr">
              <a:buFont typeface="Arial" panose="020B0604020202020204" pitchFamily="34" charset="0"/>
              <a:buNone/>
            </a:pPr>
            <a:r>
              <a:rPr lang="en-US" sz="1600" dirty="0"/>
              <a:t>Club renewals open</a:t>
            </a:r>
          </a:p>
          <a:p>
            <a:pPr marL="0" indent="0" algn="ctr">
              <a:buFont typeface="Arial" panose="020B0604020202020204" pitchFamily="34" charset="0"/>
              <a:buNone/>
            </a:pPr>
            <a:r>
              <a:rPr lang="en-US" sz="1600" dirty="0"/>
              <a:t>Self assessment and governance framework</a:t>
            </a:r>
          </a:p>
          <a:p>
            <a:pPr marL="0" indent="0" algn="ctr">
              <a:buFont typeface="Arial" panose="020B0604020202020204" pitchFamily="34" charset="0"/>
              <a:buNone/>
            </a:pPr>
            <a:r>
              <a:rPr lang="en-US" sz="1600" dirty="0"/>
              <a:t>Club, county, region webinars and meetings</a:t>
            </a:r>
          </a:p>
          <a:p>
            <a:pPr marL="0" indent="0" algn="ctr">
              <a:buFont typeface="Arial" panose="020B0604020202020204" pitchFamily="34" charset="0"/>
              <a:buNone/>
            </a:pPr>
            <a:endParaRPr lang="en-US" sz="1600" dirty="0"/>
          </a:p>
        </p:txBody>
      </p:sp>
      <p:sp>
        <p:nvSpPr>
          <p:cNvPr id="23" name="Content Placeholder 1">
            <a:extLst>
              <a:ext uri="{FF2B5EF4-FFF2-40B4-BE49-F238E27FC236}">
                <a16:creationId xmlns:a16="http://schemas.microsoft.com/office/drawing/2014/main" id="{0CD5F146-2DBB-5249-D59C-D382E121EC18}"/>
              </a:ext>
            </a:extLst>
          </p:cNvPr>
          <p:cNvSpPr txBox="1">
            <a:spLocks/>
          </p:cNvSpPr>
          <p:nvPr/>
        </p:nvSpPr>
        <p:spPr>
          <a:xfrm>
            <a:off x="5130928" y="3952692"/>
            <a:ext cx="1616687" cy="1380674"/>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August</a:t>
            </a:r>
          </a:p>
          <a:p>
            <a:pPr marL="0" indent="0" algn="ctr">
              <a:buFont typeface="Arial" panose="020B0604020202020204" pitchFamily="34" charset="0"/>
              <a:buNone/>
            </a:pPr>
            <a:r>
              <a:rPr lang="en-US" sz="1600" dirty="0"/>
              <a:t>Further comms and training</a:t>
            </a:r>
          </a:p>
        </p:txBody>
      </p:sp>
      <p:sp>
        <p:nvSpPr>
          <p:cNvPr id="25" name="Content Placeholder 1">
            <a:extLst>
              <a:ext uri="{FF2B5EF4-FFF2-40B4-BE49-F238E27FC236}">
                <a16:creationId xmlns:a16="http://schemas.microsoft.com/office/drawing/2014/main" id="{2C52A217-D676-C7F7-ECE2-403AE134DD12}"/>
              </a:ext>
            </a:extLst>
          </p:cNvPr>
          <p:cNvSpPr txBox="1">
            <a:spLocks/>
          </p:cNvSpPr>
          <p:nvPr/>
        </p:nvSpPr>
        <p:spPr>
          <a:xfrm>
            <a:off x="7673911" y="3952692"/>
            <a:ext cx="1919583" cy="2130121"/>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October</a:t>
            </a:r>
          </a:p>
          <a:p>
            <a:pPr marL="0" indent="0" algn="ctr">
              <a:buFont typeface="Arial" panose="020B0604020202020204" pitchFamily="34" charset="0"/>
              <a:buNone/>
            </a:pPr>
            <a:r>
              <a:rPr lang="en-US" sz="1600" dirty="0"/>
              <a:t>Membership renewals by end of the month</a:t>
            </a:r>
          </a:p>
          <a:p>
            <a:pPr marL="0" indent="0" algn="ctr">
              <a:buFont typeface="Arial" panose="020B0604020202020204" pitchFamily="34" charset="0"/>
              <a:buNone/>
            </a:pPr>
            <a:r>
              <a:rPr lang="en-US" sz="1600" dirty="0"/>
              <a:t>University and School/Youth club renewals</a:t>
            </a:r>
          </a:p>
        </p:txBody>
      </p:sp>
      <p:sp>
        <p:nvSpPr>
          <p:cNvPr id="28" name="Right Arrow 27">
            <a:extLst>
              <a:ext uri="{FF2B5EF4-FFF2-40B4-BE49-F238E27FC236}">
                <a16:creationId xmlns:a16="http://schemas.microsoft.com/office/drawing/2014/main" id="{5C069B9C-A687-2443-5591-7FEE33DA9B87}"/>
              </a:ext>
            </a:extLst>
          </p:cNvPr>
          <p:cNvSpPr/>
          <p:nvPr/>
        </p:nvSpPr>
        <p:spPr>
          <a:xfrm>
            <a:off x="-2809178" y="2439850"/>
            <a:ext cx="11384746" cy="1711489"/>
          </a:xfrm>
          <a:prstGeom prst="rightArrow">
            <a:avLst>
              <a:gd name="adj1" fmla="val 47151"/>
              <a:gd name="adj2" fmla="val 42164"/>
            </a:avLst>
          </a:prstGeom>
          <a:solidFill>
            <a:srgbClr val="142B55">
              <a:alpha val="396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b="1" dirty="0">
                <a:solidFill>
                  <a:srgbClr val="142B55"/>
                </a:solidFill>
                <a:latin typeface="Arial" panose="020B0604020202020204" pitchFamily="34" charset="0"/>
                <a:cs typeface="Arial" panose="020B0604020202020204" pitchFamily="34" charset="0"/>
              </a:rPr>
              <a:t>Plan | Communicate | Implement | Embed </a:t>
            </a:r>
          </a:p>
        </p:txBody>
      </p:sp>
      <p:sp>
        <p:nvSpPr>
          <p:cNvPr id="32" name="Right Arrow 31">
            <a:extLst>
              <a:ext uri="{FF2B5EF4-FFF2-40B4-BE49-F238E27FC236}">
                <a16:creationId xmlns:a16="http://schemas.microsoft.com/office/drawing/2014/main" id="{80D8CDED-E622-62DE-711C-3384BAA30A39}"/>
              </a:ext>
            </a:extLst>
          </p:cNvPr>
          <p:cNvSpPr/>
          <p:nvPr/>
        </p:nvSpPr>
        <p:spPr>
          <a:xfrm>
            <a:off x="-770000" y="2439850"/>
            <a:ext cx="11384746" cy="1711489"/>
          </a:xfrm>
          <a:prstGeom prst="rightArrow">
            <a:avLst>
              <a:gd name="adj1" fmla="val 47151"/>
              <a:gd name="adj2" fmla="val 42164"/>
            </a:avLst>
          </a:prstGeom>
          <a:noFill/>
          <a:ln>
            <a:solidFill>
              <a:srgbClr val="142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US" sz="2000" b="1" dirty="0">
              <a:solidFill>
                <a:srgbClr val="142B55"/>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67D2B4C7-5587-2D0E-9F6E-FA9E99F676B5}"/>
              </a:ext>
            </a:extLst>
          </p:cNvPr>
          <p:cNvCxnSpPr>
            <a:cxnSpLocks/>
          </p:cNvCxnSpPr>
          <p:nvPr/>
        </p:nvCxnSpPr>
        <p:spPr>
          <a:xfrm flipH="1">
            <a:off x="4086087" y="1963329"/>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B05E639-8423-F77F-D130-B2ECFDFB61F9}"/>
              </a:ext>
            </a:extLst>
          </p:cNvPr>
          <p:cNvCxnSpPr>
            <a:cxnSpLocks/>
          </p:cNvCxnSpPr>
          <p:nvPr/>
        </p:nvCxnSpPr>
        <p:spPr>
          <a:xfrm flipH="1">
            <a:off x="6931521" y="1963329"/>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9B2C4C-BE20-B618-265A-BC5E2FE374AD}"/>
              </a:ext>
            </a:extLst>
          </p:cNvPr>
          <p:cNvCxnSpPr>
            <a:cxnSpLocks/>
          </p:cNvCxnSpPr>
          <p:nvPr/>
        </p:nvCxnSpPr>
        <p:spPr>
          <a:xfrm flipH="1">
            <a:off x="9974822" y="1183041"/>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44FEDE-44B7-BCFE-A91E-0CB7D13BB2C7}"/>
              </a:ext>
            </a:extLst>
          </p:cNvPr>
          <p:cNvCxnSpPr>
            <a:cxnSpLocks/>
          </p:cNvCxnSpPr>
          <p:nvPr/>
        </p:nvCxnSpPr>
        <p:spPr>
          <a:xfrm flipH="1">
            <a:off x="2799935" y="4267617"/>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B1E4391-3335-F773-F19D-F35BD732A7F4}"/>
              </a:ext>
            </a:extLst>
          </p:cNvPr>
          <p:cNvCxnSpPr>
            <a:cxnSpLocks/>
          </p:cNvCxnSpPr>
          <p:nvPr/>
        </p:nvCxnSpPr>
        <p:spPr>
          <a:xfrm flipH="1">
            <a:off x="5719815" y="4267617"/>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D67F2D-1980-84B8-A046-ACF73F357F2B}"/>
              </a:ext>
            </a:extLst>
          </p:cNvPr>
          <p:cNvCxnSpPr>
            <a:cxnSpLocks/>
          </p:cNvCxnSpPr>
          <p:nvPr/>
        </p:nvCxnSpPr>
        <p:spPr>
          <a:xfrm flipH="1">
            <a:off x="8414246" y="4267617"/>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1559218-3D52-BC6A-5CAC-B4DB0FD5C8A3}"/>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BCF3438-E468-DF95-61CB-6A752CD104A1}"/>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16850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8"/>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63" presetClass="path" presetSubtype="0" decel="50000" fill="hold" grpId="0" nodeType="withEffect">
                                  <p:stCondLst>
                                    <p:cond delay="0"/>
                                  </p:stCondLst>
                                  <p:childTnLst>
                                    <p:animMotion origin="layout" path="M 1.66667E-6 4.44444E-6 L 0.27448 4.44444E-6 " pathEditMode="relative" rAng="0" ptsTypes="AA">
                                      <p:cBhvr>
                                        <p:cTn id="18" dur="1000" fill="hold"/>
                                        <p:tgtEl>
                                          <p:spTgt spid="28"/>
                                        </p:tgtEl>
                                        <p:attrNameLst>
                                          <p:attrName>ppt_x</p:attrName>
                                          <p:attrName>ppt_y</p:attrName>
                                        </p:attrNameLst>
                                      </p:cBhvr>
                                      <p:rCtr x="13724" y="0"/>
                                    </p:animMotion>
                                  </p:childTnLst>
                                </p:cTn>
                              </p:par>
                              <p:par>
                                <p:cTn id="19" presetID="10" presetClass="entr" presetSubtype="0" fill="hold" grpId="1"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childTnLst>
                                </p:cTn>
                              </p:par>
                              <p:par>
                                <p:cTn id="22" presetID="63" presetClass="path" presetSubtype="0" accel="50000" decel="50000" fill="hold" grpId="0" nodeType="withEffect">
                                  <p:stCondLst>
                                    <p:cond delay="500"/>
                                  </p:stCondLst>
                                  <p:childTnLst>
                                    <p:animMotion origin="layout" path="M 4.16667E-6 4.44444E-6 L 0.11653 4.44444E-6 " pathEditMode="relative" rAng="0" ptsTypes="AA">
                                      <p:cBhvr>
                                        <p:cTn id="23" dur="1000" fill="hold"/>
                                        <p:tgtEl>
                                          <p:spTgt spid="32"/>
                                        </p:tgtEl>
                                        <p:attrNameLst>
                                          <p:attrName>ppt_x</p:attrName>
                                          <p:attrName>ppt_y</p:attrName>
                                        </p:attrNameLst>
                                      </p:cBhvr>
                                      <p:rCtr x="5820" y="0"/>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6" presetClass="emph" presetSubtype="0" fill="hold" nodeType="withEffect">
                                  <p:stCondLst>
                                    <p:cond delay="0"/>
                                  </p:stCondLst>
                                  <p:childTnLst>
                                    <p:animScale>
                                      <p:cBhvr>
                                        <p:cTn id="32" dur="1000" fill="hold"/>
                                        <p:tgtEl>
                                          <p:spTgt spid="12"/>
                                        </p:tgtEl>
                                      </p:cBhvr>
                                      <p:by x="350000" y="100000"/>
                                    </p:animScale>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6" presetClass="emph" presetSubtype="0" fill="hold" nodeType="withEffect">
                                  <p:stCondLst>
                                    <p:cond delay="0"/>
                                  </p:stCondLst>
                                  <p:childTnLst>
                                    <p:animScale>
                                      <p:cBhvr>
                                        <p:cTn id="44" dur="1000" fill="hold"/>
                                        <p:tgtEl>
                                          <p:spTgt spid="42"/>
                                        </p:tgtEl>
                                      </p:cBhvr>
                                      <p:by x="350000" y="100000"/>
                                    </p:animScale>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fade">
                                      <p:cBhvr>
                                        <p:cTn id="48" dur="500"/>
                                        <p:tgtEl>
                                          <p:spTgt spid="21">
                                            <p:txEl>
                                              <p:pRg st="1" end="1"/>
                                            </p:txEl>
                                          </p:spTgt>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fade">
                                      <p:cBhvr>
                                        <p:cTn id="52" dur="500"/>
                                        <p:tgtEl>
                                          <p:spTgt spid="21">
                                            <p:txEl>
                                              <p:pRg st="2" end="2"/>
                                            </p:txEl>
                                          </p:spTgt>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1">
                                            <p:txEl>
                                              <p:pRg st="3" end="3"/>
                                            </p:txEl>
                                          </p:spTgt>
                                        </p:tgtEl>
                                        <p:attrNameLst>
                                          <p:attrName>style.visibility</p:attrName>
                                        </p:attrNameLst>
                                      </p:cBhvr>
                                      <p:to>
                                        <p:strVal val="visible"/>
                                      </p:to>
                                    </p:set>
                                    <p:animEffect transition="in" filter="fade">
                                      <p:cBhvr>
                                        <p:cTn id="56" dur="500"/>
                                        <p:tgtEl>
                                          <p:spTgt spid="21">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500"/>
                                        <p:tgtEl>
                                          <p:spTgt spid="15">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6" presetClass="emph" presetSubtype="0" fill="hold" nodeType="withEffect">
                                  <p:stCondLst>
                                    <p:cond delay="0"/>
                                  </p:stCondLst>
                                  <p:childTnLst>
                                    <p:animScale>
                                      <p:cBhvr>
                                        <p:cTn id="64" dur="1000" fill="hold"/>
                                        <p:tgtEl>
                                          <p:spTgt spid="39"/>
                                        </p:tgtEl>
                                      </p:cBhvr>
                                      <p:by x="350000" y="100000"/>
                                    </p:animScale>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15">
                                            <p:txEl>
                                              <p:pRg st="1" end="1"/>
                                            </p:txEl>
                                          </p:spTgt>
                                        </p:tgtEl>
                                        <p:attrNameLst>
                                          <p:attrName>style.visibility</p:attrName>
                                        </p:attrNameLst>
                                      </p:cBhvr>
                                      <p:to>
                                        <p:strVal val="visible"/>
                                      </p:to>
                                    </p:set>
                                    <p:animEffect transition="in" filter="fade">
                                      <p:cBhvr>
                                        <p:cTn id="68" dur="500"/>
                                        <p:tgtEl>
                                          <p:spTgt spid="15">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fade">
                                      <p:cBhvr>
                                        <p:cTn id="71" dur="500"/>
                                        <p:tgtEl>
                                          <p:spTgt spid="23">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6" presetClass="emph" presetSubtype="0" fill="hold" nodeType="withEffect">
                                  <p:stCondLst>
                                    <p:cond delay="0"/>
                                  </p:stCondLst>
                                  <p:childTnLst>
                                    <p:animScale>
                                      <p:cBhvr>
                                        <p:cTn id="76" dur="1000" fill="hold"/>
                                        <p:tgtEl>
                                          <p:spTgt spid="43"/>
                                        </p:tgtEl>
                                      </p:cBhvr>
                                      <p:by x="350000" y="100000"/>
                                    </p:animScale>
                                  </p:childTnLst>
                                </p:cTn>
                              </p:par>
                            </p:childTnLst>
                          </p:cTn>
                        </p:par>
                        <p:par>
                          <p:cTn id="77" fill="hold">
                            <p:stCondLst>
                              <p:cond delay="7000"/>
                            </p:stCondLst>
                            <p:childTnLst>
                              <p:par>
                                <p:cTn id="78" presetID="10" presetClass="entr" presetSubtype="0" fill="hold"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fade">
                                      <p:cBhvr>
                                        <p:cTn id="80" dur="500"/>
                                        <p:tgtEl>
                                          <p:spTgt spid="23">
                                            <p:txEl>
                                              <p:pRg st="1" end="1"/>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Effect transition="in" filter="fade">
                                      <p:cBhvr>
                                        <p:cTn id="83" dur="500"/>
                                        <p:tgtEl>
                                          <p:spTgt spid="17">
                                            <p:txEl>
                                              <p:pRg st="0" end="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6" presetClass="emph" presetSubtype="0" fill="hold" nodeType="withEffect">
                                  <p:stCondLst>
                                    <p:cond delay="0"/>
                                  </p:stCondLst>
                                  <p:childTnLst>
                                    <p:animScale>
                                      <p:cBhvr>
                                        <p:cTn id="88" dur="1000" fill="hold"/>
                                        <p:tgtEl>
                                          <p:spTgt spid="40"/>
                                        </p:tgtEl>
                                      </p:cBhvr>
                                      <p:by x="350000" y="100000"/>
                                    </p:animScale>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17">
                                            <p:txEl>
                                              <p:pRg st="1" end="1"/>
                                            </p:txEl>
                                          </p:spTgt>
                                        </p:tgtEl>
                                        <p:attrNameLst>
                                          <p:attrName>style.visibility</p:attrName>
                                        </p:attrNameLst>
                                      </p:cBhvr>
                                      <p:to>
                                        <p:strVal val="visible"/>
                                      </p:to>
                                    </p:set>
                                    <p:animEffect transition="in" filter="fade">
                                      <p:cBhvr>
                                        <p:cTn id="92" dur="500"/>
                                        <p:tgtEl>
                                          <p:spTgt spid="17">
                                            <p:txEl>
                                              <p:pRg st="1" end="1"/>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5">
                                            <p:txEl>
                                              <p:pRg st="0" end="0"/>
                                            </p:txEl>
                                          </p:spTgt>
                                        </p:tgtEl>
                                        <p:attrNameLst>
                                          <p:attrName>style.visibility</p:attrName>
                                        </p:attrNameLst>
                                      </p:cBhvr>
                                      <p:to>
                                        <p:strVal val="visible"/>
                                      </p:to>
                                    </p:set>
                                    <p:animEffect transition="in" filter="fade">
                                      <p:cBhvr>
                                        <p:cTn id="95" dur="500"/>
                                        <p:tgtEl>
                                          <p:spTgt spid="25">
                                            <p:txEl>
                                              <p:pRg st="0" end="0"/>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6" presetClass="emph" presetSubtype="0" fill="hold" nodeType="withEffect">
                                  <p:stCondLst>
                                    <p:cond delay="0"/>
                                  </p:stCondLst>
                                  <p:childTnLst>
                                    <p:animScale>
                                      <p:cBhvr>
                                        <p:cTn id="100" dur="1000" fill="hold"/>
                                        <p:tgtEl>
                                          <p:spTgt spid="44"/>
                                        </p:tgtEl>
                                      </p:cBhvr>
                                      <p:by x="350000" y="100000"/>
                                    </p:animScale>
                                  </p:childTnLst>
                                </p:cTn>
                              </p:par>
                            </p:childTnLst>
                          </p:cTn>
                        </p:par>
                        <p:par>
                          <p:cTn id="101" fill="hold">
                            <p:stCondLst>
                              <p:cond delay="9000"/>
                            </p:stCondLst>
                            <p:childTnLst>
                              <p:par>
                                <p:cTn id="102" presetID="10" presetClass="entr" presetSubtype="0" fill="hold" nodeType="afterEffect">
                                  <p:stCondLst>
                                    <p:cond delay="0"/>
                                  </p:stCondLst>
                                  <p:childTnLst>
                                    <p:set>
                                      <p:cBhvr>
                                        <p:cTn id="103" dur="1" fill="hold">
                                          <p:stCondLst>
                                            <p:cond delay="0"/>
                                          </p:stCondLst>
                                        </p:cTn>
                                        <p:tgtEl>
                                          <p:spTgt spid="25">
                                            <p:txEl>
                                              <p:pRg st="1" end="1"/>
                                            </p:txEl>
                                          </p:spTgt>
                                        </p:tgtEl>
                                        <p:attrNameLst>
                                          <p:attrName>style.visibility</p:attrName>
                                        </p:attrNameLst>
                                      </p:cBhvr>
                                      <p:to>
                                        <p:strVal val="visible"/>
                                      </p:to>
                                    </p:set>
                                    <p:animEffect transition="in" filter="fade">
                                      <p:cBhvr>
                                        <p:cTn id="104" dur="500"/>
                                        <p:tgtEl>
                                          <p:spTgt spid="25">
                                            <p:txEl>
                                              <p:pRg st="1" end="1"/>
                                            </p:txEl>
                                          </p:spTgt>
                                        </p:tgtEl>
                                      </p:cBhvr>
                                    </p:animEffect>
                                  </p:childTnLst>
                                </p:cTn>
                              </p:par>
                            </p:childTnLst>
                          </p:cTn>
                        </p:par>
                        <p:par>
                          <p:cTn id="105" fill="hold">
                            <p:stCondLst>
                              <p:cond delay="9500"/>
                            </p:stCondLst>
                            <p:childTnLst>
                              <p:par>
                                <p:cTn id="106" presetID="10" presetClass="entr" presetSubtype="0" fill="hold" nodeType="afterEffect">
                                  <p:stCondLst>
                                    <p:cond delay="0"/>
                                  </p:stCondLst>
                                  <p:childTnLst>
                                    <p:set>
                                      <p:cBhvr>
                                        <p:cTn id="107" dur="1" fill="hold">
                                          <p:stCondLst>
                                            <p:cond delay="0"/>
                                          </p:stCondLst>
                                        </p:cTn>
                                        <p:tgtEl>
                                          <p:spTgt spid="25">
                                            <p:txEl>
                                              <p:pRg st="2" end="2"/>
                                            </p:txEl>
                                          </p:spTgt>
                                        </p:tgtEl>
                                        <p:attrNameLst>
                                          <p:attrName>style.visibility</p:attrName>
                                        </p:attrNameLst>
                                      </p:cBhvr>
                                      <p:to>
                                        <p:strVal val="visible"/>
                                      </p:to>
                                    </p:set>
                                    <p:animEffect transition="in" filter="fade">
                                      <p:cBhvr>
                                        <p:cTn id="108" dur="500"/>
                                        <p:tgtEl>
                                          <p:spTgt spid="25">
                                            <p:txEl>
                                              <p:pRg st="2" end="2"/>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fade">
                                      <p:cBhvr>
                                        <p:cTn id="111" dur="500"/>
                                        <p:tgtEl>
                                          <p:spTgt spid="19">
                                            <p:txEl>
                                              <p:pRg st="0" end="0"/>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par>
                                <p:cTn id="115" presetID="6" presetClass="emph" presetSubtype="0" fill="hold" nodeType="withEffect">
                                  <p:stCondLst>
                                    <p:cond delay="0"/>
                                  </p:stCondLst>
                                  <p:childTnLst>
                                    <p:animScale>
                                      <p:cBhvr>
                                        <p:cTn id="116" dur="1000" fill="hold"/>
                                        <p:tgtEl>
                                          <p:spTgt spid="41"/>
                                        </p:tgtEl>
                                      </p:cBhvr>
                                      <p:by x="350000" y="100000"/>
                                    </p:animScale>
                                  </p:childTnLst>
                                </p:cTn>
                              </p:par>
                            </p:childTnLst>
                          </p:cTn>
                        </p:par>
                        <p:par>
                          <p:cTn id="117" fill="hold">
                            <p:stCondLst>
                              <p:cond delay="10500"/>
                            </p:stCondLst>
                            <p:childTnLst>
                              <p:par>
                                <p:cTn id="118" presetID="10" presetClass="entr" presetSubtype="0" fill="hold" nodeType="afterEffect">
                                  <p:stCondLst>
                                    <p:cond delay="0"/>
                                  </p:stCondLst>
                                  <p:childTnLst>
                                    <p:set>
                                      <p:cBhvr>
                                        <p:cTn id="119" dur="1" fill="hold">
                                          <p:stCondLst>
                                            <p:cond delay="0"/>
                                          </p:stCondLst>
                                        </p:cTn>
                                        <p:tgtEl>
                                          <p:spTgt spid="19">
                                            <p:txEl>
                                              <p:pRg st="1" end="1"/>
                                            </p:txEl>
                                          </p:spTgt>
                                        </p:tgtEl>
                                        <p:attrNameLst>
                                          <p:attrName>style.visibility</p:attrName>
                                        </p:attrNameLst>
                                      </p:cBhvr>
                                      <p:to>
                                        <p:strVal val="visible"/>
                                      </p:to>
                                    </p:set>
                                    <p:animEffect transition="in" filter="fade">
                                      <p:cBhvr>
                                        <p:cTn id="120" dur="500"/>
                                        <p:tgtEl>
                                          <p:spTgt spid="19">
                                            <p:txEl>
                                              <p:pRg st="1" end="1"/>
                                            </p:txEl>
                                          </p:spTgt>
                                        </p:tgtEl>
                                      </p:cBhvr>
                                    </p:animEffect>
                                  </p:childTnLst>
                                </p:cTn>
                              </p:par>
                            </p:childTnLst>
                          </p:cTn>
                        </p:par>
                        <p:par>
                          <p:cTn id="121" fill="hold">
                            <p:stCondLst>
                              <p:cond delay="11000"/>
                            </p:stCondLst>
                            <p:childTnLst>
                              <p:par>
                                <p:cTn id="122" presetID="10" presetClass="entr" presetSubtype="0" fill="hold" nodeType="afterEffect">
                                  <p:stCondLst>
                                    <p:cond delay="0"/>
                                  </p:stCondLst>
                                  <p:childTnLst>
                                    <p:set>
                                      <p:cBhvr>
                                        <p:cTn id="123" dur="1" fill="hold">
                                          <p:stCondLst>
                                            <p:cond delay="0"/>
                                          </p:stCondLst>
                                        </p:cTn>
                                        <p:tgtEl>
                                          <p:spTgt spid="19">
                                            <p:txEl>
                                              <p:pRg st="2" end="2"/>
                                            </p:txEl>
                                          </p:spTgt>
                                        </p:tgtEl>
                                        <p:attrNameLst>
                                          <p:attrName>style.visibility</p:attrName>
                                        </p:attrNameLst>
                                      </p:cBhvr>
                                      <p:to>
                                        <p:strVal val="visible"/>
                                      </p:to>
                                    </p:set>
                                    <p:animEffect transition="in" filter="fade">
                                      <p:cBhvr>
                                        <p:cTn id="124"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p:bldP spid="28" grpId="0" animBg="1"/>
      <p:bldP spid="28" grpId="1"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7464A1-75F4-7417-F502-F89EA1AC8847}"/>
              </a:ext>
            </a:extLst>
          </p:cNvPr>
          <p:cNvPicPr>
            <a:picLocks noChangeAspect="1"/>
          </p:cNvPicPr>
          <p:nvPr/>
        </p:nvPicPr>
        <p:blipFill rotWithShape="1">
          <a:blip r:embed="rId3"/>
          <a:srcRect r="17789"/>
          <a:stretch/>
        </p:blipFill>
        <p:spPr>
          <a:xfrm>
            <a:off x="6553991" y="0"/>
            <a:ext cx="5638009" cy="6858000"/>
          </a:xfrm>
          <a:prstGeom prst="rect">
            <a:avLst/>
          </a:prstGeom>
        </p:spPr>
      </p:pic>
      <p:grpSp>
        <p:nvGrpSpPr>
          <p:cNvPr id="16" name="Group 15">
            <a:extLst>
              <a:ext uri="{FF2B5EF4-FFF2-40B4-BE49-F238E27FC236}">
                <a16:creationId xmlns:a16="http://schemas.microsoft.com/office/drawing/2014/main" id="{27F10D88-2BAF-576A-F6F3-669E555E1B6A}"/>
              </a:ext>
            </a:extLst>
          </p:cNvPr>
          <p:cNvGrpSpPr/>
          <p:nvPr/>
        </p:nvGrpSpPr>
        <p:grpSpPr>
          <a:xfrm>
            <a:off x="0" y="-9109"/>
            <a:ext cx="14459132" cy="6876218"/>
            <a:chOff x="10510" y="0"/>
            <a:chExt cx="14459132" cy="6876218"/>
          </a:xfrm>
        </p:grpSpPr>
        <p:sp>
          <p:nvSpPr>
            <p:cNvPr id="17" name="Parallelogram 16">
              <a:extLst>
                <a:ext uri="{FF2B5EF4-FFF2-40B4-BE49-F238E27FC236}">
                  <a16:creationId xmlns:a16="http://schemas.microsoft.com/office/drawing/2014/main" id="{CE304409-E956-E1D0-4222-E2AF4EA8C8C8}"/>
                </a:ext>
              </a:extLst>
            </p:cNvPr>
            <p:cNvSpPr/>
            <p:nvPr/>
          </p:nvSpPr>
          <p:spPr>
            <a:xfrm>
              <a:off x="9052504" y="0"/>
              <a:ext cx="5417138" cy="6876218"/>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507323-BFC0-FFED-95E0-22DB18775EFD}"/>
                </a:ext>
              </a:extLst>
            </p:cNvPr>
            <p:cNvSpPr/>
            <p:nvPr/>
          </p:nvSpPr>
          <p:spPr>
            <a:xfrm>
              <a:off x="10510" y="0"/>
              <a:ext cx="11452944" cy="6873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a:extLst>
              <a:ext uri="{FF2B5EF4-FFF2-40B4-BE49-F238E27FC236}">
                <a16:creationId xmlns:a16="http://schemas.microsoft.com/office/drawing/2014/main" id="{CF5CE6F9-70A0-893E-2074-C3E25E0C9742}"/>
              </a:ext>
            </a:extLst>
          </p:cNvPr>
          <p:cNvSpPr>
            <a:spLocks noGrp="1"/>
          </p:cNvSpPr>
          <p:nvPr>
            <p:ph idx="1"/>
          </p:nvPr>
        </p:nvSpPr>
        <p:spPr>
          <a:xfrm>
            <a:off x="430928" y="1569790"/>
            <a:ext cx="6724616" cy="4871904"/>
          </a:xfrm>
        </p:spPr>
        <p:txBody>
          <a:bodyPr>
            <a:normAutofit/>
          </a:bodyPr>
          <a:lstStyle/>
          <a:p>
            <a:pPr marL="0" indent="0">
              <a:buNone/>
            </a:pPr>
            <a:r>
              <a:rPr lang="en-US" b="1" dirty="0"/>
              <a:t>Campaign objectives:</a:t>
            </a:r>
          </a:p>
          <a:p>
            <a:pPr lvl="1"/>
            <a:r>
              <a:rPr lang="en-US" dirty="0" err="1"/>
              <a:t>Capitalise</a:t>
            </a:r>
            <a:r>
              <a:rPr lang="en-US" dirty="0"/>
              <a:t> on increased interest in archery during a Games year</a:t>
            </a:r>
          </a:p>
          <a:p>
            <a:pPr lvl="1"/>
            <a:r>
              <a:rPr lang="en-US" dirty="0"/>
              <a:t>Promote archery, increase participation and following of the sport</a:t>
            </a:r>
          </a:p>
          <a:p>
            <a:pPr marL="1587" indent="0">
              <a:buNone/>
            </a:pPr>
            <a:r>
              <a:rPr lang="en-US" b="1" dirty="0"/>
              <a:t>The aim of the campaign:</a:t>
            </a:r>
          </a:p>
          <a:p>
            <a:pPr lvl="1"/>
            <a:r>
              <a:rPr lang="en-US" dirty="0"/>
              <a:t>Encourage clubs, schools, Archery Activity Partners (AAPs), and instructors to deliver have-a-goes, beginners’ courses, watch parties, festivals and events</a:t>
            </a:r>
          </a:p>
          <a:p>
            <a:pPr marL="1587" indent="0">
              <a:buNone/>
            </a:pPr>
            <a:r>
              <a:rPr lang="en-US" b="1" dirty="0"/>
              <a:t>Target audiences:</a:t>
            </a:r>
          </a:p>
          <a:p>
            <a:r>
              <a:rPr lang="en-US" dirty="0"/>
              <a:t>Schools, AAPs and instructors</a:t>
            </a:r>
          </a:p>
          <a:p>
            <a:r>
              <a:rPr lang="en-US" dirty="0"/>
              <a:t>Potential participants and fans</a:t>
            </a:r>
          </a:p>
          <a:p>
            <a:r>
              <a:rPr lang="en-US" dirty="0"/>
              <a:t>Clubs and volunteers</a:t>
            </a:r>
          </a:p>
          <a:p>
            <a:endParaRPr lang="en-US" dirty="0"/>
          </a:p>
          <a:p>
            <a:endParaRPr lang="en-US" dirty="0"/>
          </a:p>
          <a:p>
            <a:endParaRPr lang="en-US" dirty="0"/>
          </a:p>
          <a:p>
            <a:endParaRPr lang="en-US" dirty="0"/>
          </a:p>
          <a:p>
            <a:endParaRPr lang="en-US" dirty="0"/>
          </a:p>
        </p:txBody>
      </p:sp>
      <p:grpSp>
        <p:nvGrpSpPr>
          <p:cNvPr id="12" name="Group 11">
            <a:extLst>
              <a:ext uri="{FF2B5EF4-FFF2-40B4-BE49-F238E27FC236}">
                <a16:creationId xmlns:a16="http://schemas.microsoft.com/office/drawing/2014/main" id="{2D88D8D4-5524-1D73-3481-90D919798D65}"/>
              </a:ext>
            </a:extLst>
          </p:cNvPr>
          <p:cNvGrpSpPr/>
          <p:nvPr/>
        </p:nvGrpSpPr>
        <p:grpSpPr>
          <a:xfrm>
            <a:off x="0" y="779746"/>
            <a:ext cx="4948638" cy="365124"/>
            <a:chOff x="390786" y="774194"/>
            <a:chExt cx="4948638" cy="365124"/>
          </a:xfrm>
        </p:grpSpPr>
        <p:sp>
          <p:nvSpPr>
            <p:cNvPr id="13" name="Parallelogram 12">
              <a:extLst>
                <a:ext uri="{FF2B5EF4-FFF2-40B4-BE49-F238E27FC236}">
                  <a16:creationId xmlns:a16="http://schemas.microsoft.com/office/drawing/2014/main" id="{1EE0B516-A21E-646C-B8D3-1B3D2551A5B2}"/>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4" name="Parallelogram 13">
              <a:extLst>
                <a:ext uri="{FF2B5EF4-FFF2-40B4-BE49-F238E27FC236}">
                  <a16:creationId xmlns:a16="http://schemas.microsoft.com/office/drawing/2014/main" id="{BD1A00C1-3CB6-30BF-C189-8945B48B87C7}"/>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5" name="Title 7">
            <a:extLst>
              <a:ext uri="{FF2B5EF4-FFF2-40B4-BE49-F238E27FC236}">
                <a16:creationId xmlns:a16="http://schemas.microsoft.com/office/drawing/2014/main" id="{E02722D4-609E-8930-411F-C35C495482DA}"/>
              </a:ext>
            </a:extLst>
          </p:cNvPr>
          <p:cNvSpPr>
            <a:spLocks noGrp="1"/>
          </p:cNvSpPr>
          <p:nvPr>
            <p:ph type="title"/>
          </p:nvPr>
        </p:nvSpPr>
        <p:spPr>
          <a:xfrm>
            <a:off x="430927" y="779746"/>
            <a:ext cx="11235556" cy="359572"/>
          </a:xfrm>
        </p:spPr>
        <p:txBody>
          <a:bodyPr/>
          <a:lstStyle/>
          <a:p>
            <a:r>
              <a:rPr lang="en-US" dirty="0"/>
              <a:t>Aim for Paris 2024</a:t>
            </a:r>
          </a:p>
        </p:txBody>
      </p:sp>
      <p:cxnSp>
        <p:nvCxnSpPr>
          <p:cNvPr id="19" name="Straight Connector 18">
            <a:extLst>
              <a:ext uri="{FF2B5EF4-FFF2-40B4-BE49-F238E27FC236}">
                <a16:creationId xmlns:a16="http://schemas.microsoft.com/office/drawing/2014/main" id="{854D3B01-D091-284F-6577-65C8A0485D9B}"/>
              </a:ext>
            </a:extLst>
          </p:cNvPr>
          <p:cNvCxnSpPr>
            <a:cxnSpLocks/>
          </p:cNvCxnSpPr>
          <p:nvPr/>
        </p:nvCxnSpPr>
        <p:spPr>
          <a:xfrm>
            <a:off x="525517" y="6350822"/>
            <a:ext cx="5570483"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47E61AE-09A6-E1D9-91FD-54CCF0F2119B}"/>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4874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25E-6 0 L -0.46393 0 " pathEditMode="relative" rAng="0" ptsTypes="AA">
                                      <p:cBhvr>
                                        <p:cTn id="6" dur="1000" fill="hold"/>
                                        <p:tgtEl>
                                          <p:spTgt spid="16"/>
                                        </p:tgtEl>
                                        <p:attrNameLst>
                                          <p:attrName>ppt_x</p:attrName>
                                          <p:attrName>ppt_y</p:attrName>
                                        </p:attrNameLst>
                                      </p:cBhvr>
                                      <p:rCtr x="-23203"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63" presetClass="path" presetSubtype="0" accel="50000" decel="50000" fill="hold" nodeType="withEffect">
                                  <p:stCondLst>
                                    <p:cond delay="0"/>
                                  </p:stCondLst>
                                  <p:childTnLst>
                                    <p:animMotion origin="layout" path="M -4.58333E-6 2.22222E-6 L 0.02917 2.22222E-6 " pathEditMode="relative" rAng="0" ptsTypes="AA">
                                      <p:cBhvr>
                                        <p:cTn id="12" dur="500" fill="hold"/>
                                        <p:tgtEl>
                                          <p:spTgt spid="12"/>
                                        </p:tgtEl>
                                        <p:attrNameLst>
                                          <p:attrName>ppt_x</p:attrName>
                                          <p:attrName>ppt_y</p:attrName>
                                        </p:attrNameLst>
                                      </p:cBhvr>
                                      <p:rCtr x="1458" y="0"/>
                                    </p:animMotion>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5CE6F9-70A0-893E-2074-C3E25E0C9742}"/>
              </a:ext>
            </a:extLst>
          </p:cNvPr>
          <p:cNvSpPr>
            <a:spLocks noGrp="1"/>
          </p:cNvSpPr>
          <p:nvPr>
            <p:ph idx="1"/>
          </p:nvPr>
        </p:nvSpPr>
        <p:spPr>
          <a:xfrm>
            <a:off x="4226011" y="1243260"/>
            <a:ext cx="3781168" cy="722988"/>
          </a:xfrm>
        </p:spPr>
        <p:txBody>
          <a:bodyPr>
            <a:normAutofit/>
          </a:bodyPr>
          <a:lstStyle/>
          <a:p>
            <a:pPr marL="0" indent="0" algn="ctr">
              <a:buNone/>
            </a:pPr>
            <a:r>
              <a:rPr lang="en-US" b="1" dirty="0"/>
              <a:t>Campaign targets</a:t>
            </a:r>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B70D366-B4B2-46FC-349D-87C6479AA26F}"/>
              </a:ext>
            </a:extLst>
          </p:cNvPr>
          <p:cNvSpPr>
            <a:spLocks noGrp="1"/>
          </p:cNvSpPr>
          <p:nvPr>
            <p:ph type="sldNum" sz="quarter" idx="12"/>
          </p:nvPr>
        </p:nvSpPr>
        <p:spPr>
          <a:xfrm>
            <a:off x="9028383" y="6345663"/>
            <a:ext cx="2743200" cy="365125"/>
          </a:xfrm>
        </p:spPr>
        <p:txBody>
          <a:bodyPr/>
          <a:lstStyle/>
          <a:p>
            <a:fld id="{A5B9B541-124E-9D4C-AB5C-0A6F787C4EB0}" type="slidenum">
              <a:rPr lang="en-US" smtClean="0"/>
              <a:t>11</a:t>
            </a:fld>
            <a:endParaRPr lang="en-US"/>
          </a:p>
        </p:txBody>
      </p:sp>
      <p:grpSp>
        <p:nvGrpSpPr>
          <p:cNvPr id="88" name="Group 87">
            <a:extLst>
              <a:ext uri="{FF2B5EF4-FFF2-40B4-BE49-F238E27FC236}">
                <a16:creationId xmlns:a16="http://schemas.microsoft.com/office/drawing/2014/main" id="{361BE2C2-FBFB-AF31-8124-7B54321B2CD7}"/>
              </a:ext>
            </a:extLst>
          </p:cNvPr>
          <p:cNvGrpSpPr/>
          <p:nvPr/>
        </p:nvGrpSpPr>
        <p:grpSpPr>
          <a:xfrm>
            <a:off x="1745349" y="2547737"/>
            <a:ext cx="1659278" cy="2206486"/>
            <a:chOff x="1745349" y="4014172"/>
            <a:chExt cx="1659278" cy="2206486"/>
          </a:xfrm>
        </p:grpSpPr>
        <p:grpSp>
          <p:nvGrpSpPr>
            <p:cNvPr id="60" name="Group 62">
              <a:extLst>
                <a:ext uri="{FF2B5EF4-FFF2-40B4-BE49-F238E27FC236}">
                  <a16:creationId xmlns:a16="http://schemas.microsoft.com/office/drawing/2014/main" id="{EF900F20-835C-BAD6-F70B-EB63C440C593}"/>
                </a:ext>
              </a:extLst>
            </p:cNvPr>
            <p:cNvGrpSpPr/>
            <p:nvPr/>
          </p:nvGrpSpPr>
          <p:grpSpPr>
            <a:xfrm>
              <a:off x="1747901" y="4014172"/>
              <a:ext cx="1649071" cy="1390236"/>
              <a:chOff x="0" y="0"/>
              <a:chExt cx="2198762" cy="1853648"/>
            </a:xfrm>
          </p:grpSpPr>
          <p:pic>
            <p:nvPicPr>
              <p:cNvPr id="61" name="Picture 63">
                <a:extLst>
                  <a:ext uri="{FF2B5EF4-FFF2-40B4-BE49-F238E27FC236}">
                    <a16:creationId xmlns:a16="http://schemas.microsoft.com/office/drawing/2014/main" id="{716E66B0-F845-451E-3579-1EAB8B88822F}"/>
                  </a:ext>
                </a:extLst>
              </p:cNvPr>
              <p:cNvPicPr>
                <a:picLocks noChangeAspect="1"/>
              </p:cNvPicPr>
              <p:nvPr/>
            </p:nvPicPr>
            <p:blipFill>
              <a:blip r:embed="rId3"/>
              <a:srcRect t="32738" r="9009" b="16121"/>
              <a:stretch>
                <a:fillRect/>
              </a:stretch>
            </p:blipFill>
            <p:spPr>
              <a:xfrm>
                <a:off x="0" y="0"/>
                <a:ext cx="2198762" cy="1853648"/>
              </a:xfrm>
              <a:prstGeom prst="rect">
                <a:avLst/>
              </a:prstGeom>
            </p:spPr>
          </p:pic>
        </p:grpSp>
        <p:grpSp>
          <p:nvGrpSpPr>
            <p:cNvPr id="62" name="Group 64">
              <a:extLst>
                <a:ext uri="{FF2B5EF4-FFF2-40B4-BE49-F238E27FC236}">
                  <a16:creationId xmlns:a16="http://schemas.microsoft.com/office/drawing/2014/main" id="{C7807D44-8EE8-7380-7A7D-08C54ACAE92D}"/>
                </a:ext>
              </a:extLst>
            </p:cNvPr>
            <p:cNvGrpSpPr/>
            <p:nvPr/>
          </p:nvGrpSpPr>
          <p:grpSpPr>
            <a:xfrm>
              <a:off x="1745349" y="5404408"/>
              <a:ext cx="1659278" cy="816250"/>
              <a:chOff x="0" y="0"/>
              <a:chExt cx="407356" cy="202257"/>
            </a:xfrm>
          </p:grpSpPr>
          <p:sp>
            <p:nvSpPr>
              <p:cNvPr id="63" name="Freeform 65">
                <a:extLst>
                  <a:ext uri="{FF2B5EF4-FFF2-40B4-BE49-F238E27FC236}">
                    <a16:creationId xmlns:a16="http://schemas.microsoft.com/office/drawing/2014/main" id="{666BAAF4-65F7-93C5-CC64-2FDBD7275F80}"/>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64" name="TextBox 66">
                <a:extLst>
                  <a:ext uri="{FF2B5EF4-FFF2-40B4-BE49-F238E27FC236}">
                    <a16:creationId xmlns:a16="http://schemas.microsoft.com/office/drawing/2014/main" id="{81FD9FA4-F36F-0C25-8EBD-B8DC0A01C34F}"/>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65" name="TextBox 67">
              <a:extLst>
                <a:ext uri="{FF2B5EF4-FFF2-40B4-BE49-F238E27FC236}">
                  <a16:creationId xmlns:a16="http://schemas.microsoft.com/office/drawing/2014/main" id="{43B0ADFE-35F9-33B5-48C8-37DFABB5930E}"/>
                </a:ext>
              </a:extLst>
            </p:cNvPr>
            <p:cNvSpPr txBox="1"/>
            <p:nvPr/>
          </p:nvSpPr>
          <p:spPr>
            <a:xfrm>
              <a:off x="1758107" y="5564564"/>
              <a:ext cx="1646520" cy="505138"/>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Recruit 50 volunteers</a:t>
              </a:r>
            </a:p>
          </p:txBody>
        </p:sp>
      </p:grpSp>
      <p:grpSp>
        <p:nvGrpSpPr>
          <p:cNvPr id="77" name="Group 76">
            <a:extLst>
              <a:ext uri="{FF2B5EF4-FFF2-40B4-BE49-F238E27FC236}">
                <a16:creationId xmlns:a16="http://schemas.microsoft.com/office/drawing/2014/main" id="{4EF6BA98-C305-6CC7-3F1A-7AE4478A10F1}"/>
              </a:ext>
            </a:extLst>
          </p:cNvPr>
          <p:cNvGrpSpPr/>
          <p:nvPr/>
        </p:nvGrpSpPr>
        <p:grpSpPr>
          <a:xfrm>
            <a:off x="2009" y="227926"/>
            <a:ext cx="1649071" cy="2206486"/>
            <a:chOff x="2009" y="1686907"/>
            <a:chExt cx="1649071" cy="2206486"/>
          </a:xfrm>
        </p:grpSpPr>
        <p:grpSp>
          <p:nvGrpSpPr>
            <p:cNvPr id="4" name="Group 3">
              <a:extLst>
                <a:ext uri="{FF2B5EF4-FFF2-40B4-BE49-F238E27FC236}">
                  <a16:creationId xmlns:a16="http://schemas.microsoft.com/office/drawing/2014/main" id="{314C2423-6186-564F-89EB-D8FE961DE717}"/>
                </a:ext>
              </a:extLst>
            </p:cNvPr>
            <p:cNvGrpSpPr/>
            <p:nvPr/>
          </p:nvGrpSpPr>
          <p:grpSpPr>
            <a:xfrm>
              <a:off x="2009" y="1686907"/>
              <a:ext cx="1649071" cy="1390236"/>
              <a:chOff x="0" y="0"/>
              <a:chExt cx="2198762" cy="1853648"/>
            </a:xfrm>
          </p:grpSpPr>
          <p:pic>
            <p:nvPicPr>
              <p:cNvPr id="5" name="Picture 4">
                <a:extLst>
                  <a:ext uri="{FF2B5EF4-FFF2-40B4-BE49-F238E27FC236}">
                    <a16:creationId xmlns:a16="http://schemas.microsoft.com/office/drawing/2014/main" id="{6D7CFD1D-4275-0B93-00A7-5E36E25B6A96}"/>
                  </a:ext>
                </a:extLst>
              </p:cNvPr>
              <p:cNvPicPr>
                <a:picLocks noChangeAspect="1"/>
              </p:cNvPicPr>
              <p:nvPr/>
            </p:nvPicPr>
            <p:blipFill>
              <a:blip r:embed="rId4"/>
              <a:srcRect l="8130" t="22187" r="30317"/>
              <a:stretch>
                <a:fillRect/>
              </a:stretch>
            </p:blipFill>
            <p:spPr>
              <a:xfrm>
                <a:off x="0" y="0"/>
                <a:ext cx="2198762" cy="1853648"/>
              </a:xfrm>
              <a:prstGeom prst="rect">
                <a:avLst/>
              </a:prstGeom>
            </p:spPr>
          </p:pic>
        </p:grpSp>
        <p:grpSp>
          <p:nvGrpSpPr>
            <p:cNvPr id="7" name="Group 5">
              <a:extLst>
                <a:ext uri="{FF2B5EF4-FFF2-40B4-BE49-F238E27FC236}">
                  <a16:creationId xmlns:a16="http://schemas.microsoft.com/office/drawing/2014/main" id="{FBBAFECF-937A-0054-A7D4-9325D3AADEF5}"/>
                </a:ext>
              </a:extLst>
            </p:cNvPr>
            <p:cNvGrpSpPr/>
            <p:nvPr/>
          </p:nvGrpSpPr>
          <p:grpSpPr>
            <a:xfrm>
              <a:off x="4561" y="3077143"/>
              <a:ext cx="1643968" cy="816250"/>
              <a:chOff x="0" y="0"/>
              <a:chExt cx="407356" cy="202257"/>
            </a:xfrm>
          </p:grpSpPr>
          <p:sp>
            <p:nvSpPr>
              <p:cNvPr id="8" name="Freeform 6">
                <a:extLst>
                  <a:ext uri="{FF2B5EF4-FFF2-40B4-BE49-F238E27FC236}">
                    <a16:creationId xmlns:a16="http://schemas.microsoft.com/office/drawing/2014/main" id="{48781C54-4CFF-EA39-4CF4-6709B56B8882}"/>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sz="2000" dirty="0"/>
              </a:p>
            </p:txBody>
          </p:sp>
          <p:sp>
            <p:nvSpPr>
              <p:cNvPr id="9" name="TextBox 7">
                <a:extLst>
                  <a:ext uri="{FF2B5EF4-FFF2-40B4-BE49-F238E27FC236}">
                    <a16:creationId xmlns:a16="http://schemas.microsoft.com/office/drawing/2014/main" id="{B2DD0CDA-237E-BE29-E816-0CB47AE0E696}"/>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sz="2000" dirty="0"/>
              </a:p>
            </p:txBody>
          </p:sp>
        </p:grpSp>
        <p:sp>
          <p:nvSpPr>
            <p:cNvPr id="66" name="TextBox 77">
              <a:extLst>
                <a:ext uri="{FF2B5EF4-FFF2-40B4-BE49-F238E27FC236}">
                  <a16:creationId xmlns:a16="http://schemas.microsoft.com/office/drawing/2014/main" id="{CCAB5C47-44AA-4DFA-8F8E-38E600B1F6C6}"/>
                </a:ext>
              </a:extLst>
            </p:cNvPr>
            <p:cNvSpPr txBox="1"/>
            <p:nvPr/>
          </p:nvSpPr>
          <p:spPr>
            <a:xfrm>
              <a:off x="114140" y="3212869"/>
              <a:ext cx="1424810" cy="489686"/>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200 SAW &amp; </a:t>
              </a:r>
              <a:r>
                <a:rPr lang="en-US" sz="1400" dirty="0" err="1">
                  <a:solidFill>
                    <a:srgbClr val="FFFFFF"/>
                  </a:solidFill>
                  <a:latin typeface="Arial" panose="020B0604020202020204" pitchFamily="34" charset="0"/>
                  <a:cs typeface="Arial" panose="020B0604020202020204" pitchFamily="34" charset="0"/>
                </a:rPr>
                <a:t>AfP</a:t>
              </a:r>
              <a:r>
                <a:rPr lang="en-US" sz="1400" dirty="0">
                  <a:solidFill>
                    <a:srgbClr val="FFFFFF"/>
                  </a:solidFill>
                  <a:latin typeface="Arial" panose="020B0604020202020204" pitchFamily="34" charset="0"/>
                  <a:cs typeface="Arial" panose="020B0604020202020204" pitchFamily="34" charset="0"/>
                </a:rPr>
                <a:t> events registered</a:t>
              </a:r>
            </a:p>
          </p:txBody>
        </p:sp>
      </p:grpSp>
      <p:grpSp>
        <p:nvGrpSpPr>
          <p:cNvPr id="84" name="Group 83">
            <a:extLst>
              <a:ext uri="{FF2B5EF4-FFF2-40B4-BE49-F238E27FC236}">
                <a16:creationId xmlns:a16="http://schemas.microsoft.com/office/drawing/2014/main" id="{73B7FDE5-8E48-7742-DEC3-DB5D57F6AC70}"/>
              </a:ext>
            </a:extLst>
          </p:cNvPr>
          <p:cNvGrpSpPr/>
          <p:nvPr/>
        </p:nvGrpSpPr>
        <p:grpSpPr>
          <a:xfrm>
            <a:off x="8818195" y="2555932"/>
            <a:ext cx="1643968" cy="2177452"/>
            <a:chOff x="8818195" y="4022933"/>
            <a:chExt cx="1643968" cy="2177452"/>
          </a:xfrm>
        </p:grpSpPr>
        <p:grpSp>
          <p:nvGrpSpPr>
            <p:cNvPr id="10" name="Group 8">
              <a:extLst>
                <a:ext uri="{FF2B5EF4-FFF2-40B4-BE49-F238E27FC236}">
                  <a16:creationId xmlns:a16="http://schemas.microsoft.com/office/drawing/2014/main" id="{898AD0FD-D85E-FB11-1EBE-1E39449152C9}"/>
                </a:ext>
              </a:extLst>
            </p:cNvPr>
            <p:cNvGrpSpPr/>
            <p:nvPr/>
          </p:nvGrpSpPr>
          <p:grpSpPr>
            <a:xfrm>
              <a:off x="8822616" y="4022933"/>
              <a:ext cx="1639546" cy="1462580"/>
              <a:chOff x="0" y="0"/>
              <a:chExt cx="2186062" cy="1950106"/>
            </a:xfrm>
          </p:grpSpPr>
          <p:pic>
            <p:nvPicPr>
              <p:cNvPr id="11" name="Picture 9">
                <a:extLst>
                  <a:ext uri="{FF2B5EF4-FFF2-40B4-BE49-F238E27FC236}">
                    <a16:creationId xmlns:a16="http://schemas.microsoft.com/office/drawing/2014/main" id="{12BC3CC8-8B8F-FE21-6E30-D43CBA811F2B}"/>
                  </a:ext>
                </a:extLst>
              </p:cNvPr>
              <p:cNvPicPr>
                <a:picLocks noChangeAspect="1"/>
              </p:cNvPicPr>
              <p:nvPr/>
            </p:nvPicPr>
            <p:blipFill>
              <a:blip r:embed="rId5"/>
              <a:srcRect l="8541" t="11709" r="26789" b="1784"/>
              <a:stretch>
                <a:fillRect/>
              </a:stretch>
            </p:blipFill>
            <p:spPr>
              <a:xfrm>
                <a:off x="0" y="0"/>
                <a:ext cx="2186062" cy="1950106"/>
              </a:xfrm>
              <a:prstGeom prst="rect">
                <a:avLst/>
              </a:prstGeom>
            </p:spPr>
          </p:pic>
        </p:grpSp>
        <p:grpSp>
          <p:nvGrpSpPr>
            <p:cNvPr id="12" name="Group 10">
              <a:extLst>
                <a:ext uri="{FF2B5EF4-FFF2-40B4-BE49-F238E27FC236}">
                  <a16:creationId xmlns:a16="http://schemas.microsoft.com/office/drawing/2014/main" id="{BEEA9F9C-D928-1BF4-9932-05361B68A58F}"/>
                </a:ext>
              </a:extLst>
            </p:cNvPr>
            <p:cNvGrpSpPr/>
            <p:nvPr/>
          </p:nvGrpSpPr>
          <p:grpSpPr>
            <a:xfrm>
              <a:off x="8818195" y="5384135"/>
              <a:ext cx="1643968" cy="816250"/>
              <a:chOff x="0" y="0"/>
              <a:chExt cx="407356" cy="202257"/>
            </a:xfrm>
          </p:grpSpPr>
          <p:sp>
            <p:nvSpPr>
              <p:cNvPr id="13" name="Freeform 11">
                <a:extLst>
                  <a:ext uri="{FF2B5EF4-FFF2-40B4-BE49-F238E27FC236}">
                    <a16:creationId xmlns:a16="http://schemas.microsoft.com/office/drawing/2014/main" id="{B4F78C78-118C-DED6-4D82-B445A32D167D}"/>
                  </a:ext>
                </a:extLst>
              </p:cNvPr>
              <p:cNvSpPr/>
              <p:nvPr/>
            </p:nvSpPr>
            <p:spPr>
              <a:xfrm>
                <a:off x="1095" y="0"/>
                <a:ext cx="406261"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14" name="TextBox 12">
                <a:extLst>
                  <a:ext uri="{FF2B5EF4-FFF2-40B4-BE49-F238E27FC236}">
                    <a16:creationId xmlns:a16="http://schemas.microsoft.com/office/drawing/2014/main" id="{C1533BD0-F07F-795C-1F00-5E7B5F0EB6F3}"/>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67" name="TextBox 78">
              <a:extLst>
                <a:ext uri="{FF2B5EF4-FFF2-40B4-BE49-F238E27FC236}">
                  <a16:creationId xmlns:a16="http://schemas.microsoft.com/office/drawing/2014/main" id="{113D9649-2EAD-FF5C-5718-75717CE33492}"/>
                </a:ext>
              </a:extLst>
            </p:cNvPr>
            <p:cNvSpPr txBox="1"/>
            <p:nvPr/>
          </p:nvSpPr>
          <p:spPr>
            <a:xfrm>
              <a:off x="8818195" y="5548602"/>
              <a:ext cx="1643968" cy="505138"/>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2,000 sign ups to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SA ezine</a:t>
              </a:r>
            </a:p>
          </p:txBody>
        </p:sp>
      </p:grpSp>
      <p:grpSp>
        <p:nvGrpSpPr>
          <p:cNvPr id="79" name="Group 78">
            <a:extLst>
              <a:ext uri="{FF2B5EF4-FFF2-40B4-BE49-F238E27FC236}">
                <a16:creationId xmlns:a16="http://schemas.microsoft.com/office/drawing/2014/main" id="{F923A72C-9AEA-7811-64C8-CB59D7208443}"/>
              </a:ext>
            </a:extLst>
          </p:cNvPr>
          <p:cNvGrpSpPr/>
          <p:nvPr/>
        </p:nvGrpSpPr>
        <p:grpSpPr>
          <a:xfrm>
            <a:off x="3521862" y="227926"/>
            <a:ext cx="1636994" cy="2206486"/>
            <a:chOff x="3521862" y="1691225"/>
            <a:chExt cx="1636994" cy="2206486"/>
          </a:xfrm>
        </p:grpSpPr>
        <p:grpSp>
          <p:nvGrpSpPr>
            <p:cNvPr id="15" name="Group 13">
              <a:extLst>
                <a:ext uri="{FF2B5EF4-FFF2-40B4-BE49-F238E27FC236}">
                  <a16:creationId xmlns:a16="http://schemas.microsoft.com/office/drawing/2014/main" id="{BE6D8765-0BC8-1D1D-B10D-0F8E320D5268}"/>
                </a:ext>
              </a:extLst>
            </p:cNvPr>
            <p:cNvGrpSpPr/>
            <p:nvPr/>
          </p:nvGrpSpPr>
          <p:grpSpPr>
            <a:xfrm>
              <a:off x="3525922" y="1691225"/>
              <a:ext cx="1632934" cy="1390236"/>
              <a:chOff x="0" y="0"/>
              <a:chExt cx="2177246" cy="1853648"/>
            </a:xfrm>
          </p:grpSpPr>
          <p:pic>
            <p:nvPicPr>
              <p:cNvPr id="16" name="Picture 14">
                <a:extLst>
                  <a:ext uri="{FF2B5EF4-FFF2-40B4-BE49-F238E27FC236}">
                    <a16:creationId xmlns:a16="http://schemas.microsoft.com/office/drawing/2014/main" id="{8BBB2085-010C-C678-9E31-87D091B70C38}"/>
                  </a:ext>
                </a:extLst>
              </p:cNvPr>
              <p:cNvPicPr>
                <a:picLocks noChangeAspect="1"/>
              </p:cNvPicPr>
              <p:nvPr/>
            </p:nvPicPr>
            <p:blipFill>
              <a:blip r:embed="rId6"/>
              <a:srcRect l="8318" t="23226" r="31545"/>
              <a:stretch>
                <a:fillRect/>
              </a:stretch>
            </p:blipFill>
            <p:spPr>
              <a:xfrm>
                <a:off x="0" y="0"/>
                <a:ext cx="2177246" cy="1853648"/>
              </a:xfrm>
              <a:prstGeom prst="rect">
                <a:avLst/>
              </a:prstGeom>
            </p:spPr>
          </p:pic>
        </p:grpSp>
        <p:grpSp>
          <p:nvGrpSpPr>
            <p:cNvPr id="17" name="Group 15">
              <a:extLst>
                <a:ext uri="{FF2B5EF4-FFF2-40B4-BE49-F238E27FC236}">
                  <a16:creationId xmlns:a16="http://schemas.microsoft.com/office/drawing/2014/main" id="{60CA0746-75C8-A830-6931-99A91D6A5BB7}"/>
                </a:ext>
              </a:extLst>
            </p:cNvPr>
            <p:cNvGrpSpPr/>
            <p:nvPr/>
          </p:nvGrpSpPr>
          <p:grpSpPr>
            <a:xfrm>
              <a:off x="3521862" y="3081461"/>
              <a:ext cx="1634815" cy="816250"/>
              <a:chOff x="0" y="0"/>
              <a:chExt cx="407356" cy="202257"/>
            </a:xfrm>
          </p:grpSpPr>
          <p:sp>
            <p:nvSpPr>
              <p:cNvPr id="18" name="Freeform 16">
                <a:extLst>
                  <a:ext uri="{FF2B5EF4-FFF2-40B4-BE49-F238E27FC236}">
                    <a16:creationId xmlns:a16="http://schemas.microsoft.com/office/drawing/2014/main" id="{6E048D04-19CF-E1A3-122B-657800B3D6A7}"/>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dirty="0"/>
              </a:p>
            </p:txBody>
          </p:sp>
          <p:sp>
            <p:nvSpPr>
              <p:cNvPr id="19" name="TextBox 17">
                <a:extLst>
                  <a:ext uri="{FF2B5EF4-FFF2-40B4-BE49-F238E27FC236}">
                    <a16:creationId xmlns:a16="http://schemas.microsoft.com/office/drawing/2014/main" id="{42D6D1B5-094D-05DD-D66C-4DFBE1EDD11E}"/>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68" name="TextBox 79">
              <a:extLst>
                <a:ext uri="{FF2B5EF4-FFF2-40B4-BE49-F238E27FC236}">
                  <a16:creationId xmlns:a16="http://schemas.microsoft.com/office/drawing/2014/main" id="{5CDC3D66-AE09-206A-FF7B-E3C367697EDA}"/>
                </a:ext>
              </a:extLst>
            </p:cNvPr>
            <p:cNvSpPr txBox="1"/>
            <p:nvPr/>
          </p:nvSpPr>
          <p:spPr>
            <a:xfrm>
              <a:off x="3631441" y="3217187"/>
              <a:ext cx="1424810" cy="489686"/>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3 winning schools selected</a:t>
              </a:r>
            </a:p>
          </p:txBody>
        </p:sp>
      </p:grpSp>
      <p:grpSp>
        <p:nvGrpSpPr>
          <p:cNvPr id="80" name="Group 79">
            <a:extLst>
              <a:ext uri="{FF2B5EF4-FFF2-40B4-BE49-F238E27FC236}">
                <a16:creationId xmlns:a16="http://schemas.microsoft.com/office/drawing/2014/main" id="{2B66A7EE-1A54-CD2C-FE41-2E2B0BB4BB0B}"/>
              </a:ext>
            </a:extLst>
          </p:cNvPr>
          <p:cNvGrpSpPr/>
          <p:nvPr/>
        </p:nvGrpSpPr>
        <p:grpSpPr>
          <a:xfrm>
            <a:off x="5283065" y="227926"/>
            <a:ext cx="1643968" cy="2206486"/>
            <a:chOff x="5283065" y="1691225"/>
            <a:chExt cx="1643968" cy="2206486"/>
          </a:xfrm>
        </p:grpSpPr>
        <p:grpSp>
          <p:nvGrpSpPr>
            <p:cNvPr id="20" name="Group 18">
              <a:extLst>
                <a:ext uri="{FF2B5EF4-FFF2-40B4-BE49-F238E27FC236}">
                  <a16:creationId xmlns:a16="http://schemas.microsoft.com/office/drawing/2014/main" id="{E9EE17D8-31EE-EC00-C405-C538A6579905}"/>
                </a:ext>
              </a:extLst>
            </p:cNvPr>
            <p:cNvGrpSpPr/>
            <p:nvPr/>
          </p:nvGrpSpPr>
          <p:grpSpPr>
            <a:xfrm>
              <a:off x="5283065" y="1691225"/>
              <a:ext cx="1643968" cy="1390236"/>
              <a:chOff x="0" y="0"/>
              <a:chExt cx="2191958" cy="1853648"/>
            </a:xfrm>
          </p:grpSpPr>
          <p:pic>
            <p:nvPicPr>
              <p:cNvPr id="21" name="Picture 19">
                <a:extLst>
                  <a:ext uri="{FF2B5EF4-FFF2-40B4-BE49-F238E27FC236}">
                    <a16:creationId xmlns:a16="http://schemas.microsoft.com/office/drawing/2014/main" id="{3BB50598-C502-A2DE-335C-F951DF63D18A}"/>
                  </a:ext>
                </a:extLst>
              </p:cNvPr>
              <p:cNvPicPr>
                <a:picLocks noChangeAspect="1"/>
              </p:cNvPicPr>
              <p:nvPr/>
            </p:nvPicPr>
            <p:blipFill>
              <a:blip r:embed="rId7"/>
              <a:srcRect l="11624" t="34257" r="36858" b="415"/>
              <a:stretch>
                <a:fillRect/>
              </a:stretch>
            </p:blipFill>
            <p:spPr>
              <a:xfrm>
                <a:off x="0" y="0"/>
                <a:ext cx="2191958" cy="1853648"/>
              </a:xfrm>
              <a:prstGeom prst="rect">
                <a:avLst/>
              </a:prstGeom>
            </p:spPr>
          </p:pic>
        </p:grpSp>
        <p:grpSp>
          <p:nvGrpSpPr>
            <p:cNvPr id="22" name="Group 20">
              <a:extLst>
                <a:ext uri="{FF2B5EF4-FFF2-40B4-BE49-F238E27FC236}">
                  <a16:creationId xmlns:a16="http://schemas.microsoft.com/office/drawing/2014/main" id="{151DFDDA-196E-61BF-114A-F7FE7F69BD1E}"/>
                </a:ext>
              </a:extLst>
            </p:cNvPr>
            <p:cNvGrpSpPr/>
            <p:nvPr/>
          </p:nvGrpSpPr>
          <p:grpSpPr>
            <a:xfrm>
              <a:off x="5283065" y="3081461"/>
              <a:ext cx="1643968" cy="816250"/>
              <a:chOff x="0" y="0"/>
              <a:chExt cx="407356" cy="202257"/>
            </a:xfrm>
          </p:grpSpPr>
          <p:sp>
            <p:nvSpPr>
              <p:cNvPr id="23" name="Freeform 21">
                <a:extLst>
                  <a:ext uri="{FF2B5EF4-FFF2-40B4-BE49-F238E27FC236}">
                    <a16:creationId xmlns:a16="http://schemas.microsoft.com/office/drawing/2014/main" id="{A8F8242E-CB49-2154-20A7-60485937D31B}"/>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24" name="TextBox 22">
                <a:extLst>
                  <a:ext uri="{FF2B5EF4-FFF2-40B4-BE49-F238E27FC236}">
                    <a16:creationId xmlns:a16="http://schemas.microsoft.com/office/drawing/2014/main" id="{B9DA78CE-FC17-1277-75DA-2534A6950B3F}"/>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69" name="TextBox 80">
              <a:extLst>
                <a:ext uri="{FF2B5EF4-FFF2-40B4-BE49-F238E27FC236}">
                  <a16:creationId xmlns:a16="http://schemas.microsoft.com/office/drawing/2014/main" id="{3B0D87E5-70AB-0B3D-3773-0F0E03E5D8E0}"/>
                </a:ext>
              </a:extLst>
            </p:cNvPr>
            <p:cNvSpPr txBox="1"/>
            <p:nvPr/>
          </p:nvSpPr>
          <p:spPr>
            <a:xfrm>
              <a:off x="5283065" y="3221320"/>
              <a:ext cx="1643968" cy="489686"/>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50 entries to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schools competition</a:t>
              </a:r>
            </a:p>
          </p:txBody>
        </p:sp>
      </p:grpSp>
      <p:grpSp>
        <p:nvGrpSpPr>
          <p:cNvPr id="78" name="Group 77">
            <a:extLst>
              <a:ext uri="{FF2B5EF4-FFF2-40B4-BE49-F238E27FC236}">
                <a16:creationId xmlns:a16="http://schemas.microsoft.com/office/drawing/2014/main" id="{CDA50354-EFA1-B50E-36C7-E933F218F3BD}"/>
              </a:ext>
            </a:extLst>
          </p:cNvPr>
          <p:cNvGrpSpPr/>
          <p:nvPr/>
        </p:nvGrpSpPr>
        <p:grpSpPr>
          <a:xfrm>
            <a:off x="1755556" y="227926"/>
            <a:ext cx="1656726" cy="2206486"/>
            <a:chOff x="1758108" y="1691225"/>
            <a:chExt cx="1656726" cy="2206486"/>
          </a:xfrm>
        </p:grpSpPr>
        <p:grpSp>
          <p:nvGrpSpPr>
            <p:cNvPr id="25" name="Group 23">
              <a:extLst>
                <a:ext uri="{FF2B5EF4-FFF2-40B4-BE49-F238E27FC236}">
                  <a16:creationId xmlns:a16="http://schemas.microsoft.com/office/drawing/2014/main" id="{29E967CF-863C-89C6-4A2A-DD07FC014FA7}"/>
                </a:ext>
              </a:extLst>
            </p:cNvPr>
            <p:cNvGrpSpPr/>
            <p:nvPr/>
          </p:nvGrpSpPr>
          <p:grpSpPr>
            <a:xfrm>
              <a:off x="1758108" y="1691225"/>
              <a:ext cx="1649071" cy="1390236"/>
              <a:chOff x="0" y="0"/>
              <a:chExt cx="2198762" cy="1853648"/>
            </a:xfrm>
          </p:grpSpPr>
          <p:pic>
            <p:nvPicPr>
              <p:cNvPr id="26" name="Picture 24">
                <a:extLst>
                  <a:ext uri="{FF2B5EF4-FFF2-40B4-BE49-F238E27FC236}">
                    <a16:creationId xmlns:a16="http://schemas.microsoft.com/office/drawing/2014/main" id="{F33BA390-6C57-32E8-F2E6-C6D944ED4961}"/>
                  </a:ext>
                </a:extLst>
              </p:cNvPr>
              <p:cNvPicPr>
                <a:picLocks noChangeAspect="1"/>
              </p:cNvPicPr>
              <p:nvPr/>
            </p:nvPicPr>
            <p:blipFill>
              <a:blip r:embed="rId8"/>
              <a:srcRect l="14395" t="22629" r="38236" b="17470"/>
              <a:stretch>
                <a:fillRect/>
              </a:stretch>
            </p:blipFill>
            <p:spPr>
              <a:xfrm>
                <a:off x="0" y="0"/>
                <a:ext cx="2198762" cy="1853648"/>
              </a:xfrm>
              <a:prstGeom prst="rect">
                <a:avLst/>
              </a:prstGeom>
            </p:spPr>
          </p:pic>
        </p:grpSp>
        <p:grpSp>
          <p:nvGrpSpPr>
            <p:cNvPr id="27" name="Group 25">
              <a:extLst>
                <a:ext uri="{FF2B5EF4-FFF2-40B4-BE49-F238E27FC236}">
                  <a16:creationId xmlns:a16="http://schemas.microsoft.com/office/drawing/2014/main" id="{63BD4C6B-31D2-1D27-77B2-97566B017C8A}"/>
                </a:ext>
              </a:extLst>
            </p:cNvPr>
            <p:cNvGrpSpPr/>
            <p:nvPr/>
          </p:nvGrpSpPr>
          <p:grpSpPr>
            <a:xfrm>
              <a:off x="1760659" y="3081461"/>
              <a:ext cx="1643968" cy="816250"/>
              <a:chOff x="0" y="0"/>
              <a:chExt cx="407356" cy="202257"/>
            </a:xfrm>
          </p:grpSpPr>
          <p:sp>
            <p:nvSpPr>
              <p:cNvPr id="28" name="Freeform 26">
                <a:extLst>
                  <a:ext uri="{FF2B5EF4-FFF2-40B4-BE49-F238E27FC236}">
                    <a16:creationId xmlns:a16="http://schemas.microsoft.com/office/drawing/2014/main" id="{5AD145D6-2B63-3DF3-F2AB-5DB542362D6C}"/>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29" name="TextBox 27">
                <a:extLst>
                  <a:ext uri="{FF2B5EF4-FFF2-40B4-BE49-F238E27FC236}">
                    <a16:creationId xmlns:a16="http://schemas.microsoft.com/office/drawing/2014/main" id="{6CE463BB-5148-4445-9BE2-190C6AEBA65B}"/>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0" name="TextBox 81">
              <a:extLst>
                <a:ext uri="{FF2B5EF4-FFF2-40B4-BE49-F238E27FC236}">
                  <a16:creationId xmlns:a16="http://schemas.microsoft.com/office/drawing/2014/main" id="{DCD1BB89-1FB5-AA07-58C8-CAEED5B66249}"/>
                </a:ext>
              </a:extLst>
            </p:cNvPr>
            <p:cNvSpPr txBox="1"/>
            <p:nvPr/>
          </p:nvSpPr>
          <p:spPr>
            <a:xfrm>
              <a:off x="1758108" y="3217187"/>
              <a:ext cx="1656726" cy="489686"/>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50 clubs/AAPs sign ups to virtual comp</a:t>
              </a:r>
            </a:p>
          </p:txBody>
        </p:sp>
      </p:grpSp>
      <p:grpSp>
        <p:nvGrpSpPr>
          <p:cNvPr id="83" name="Group 82">
            <a:extLst>
              <a:ext uri="{FF2B5EF4-FFF2-40B4-BE49-F238E27FC236}">
                <a16:creationId xmlns:a16="http://schemas.microsoft.com/office/drawing/2014/main" id="{78560B85-CAB9-1B50-520A-A49BC575C3A2}"/>
              </a:ext>
            </a:extLst>
          </p:cNvPr>
          <p:cNvGrpSpPr/>
          <p:nvPr/>
        </p:nvGrpSpPr>
        <p:grpSpPr>
          <a:xfrm>
            <a:off x="10569190" y="227926"/>
            <a:ext cx="1656160" cy="2206486"/>
            <a:chOff x="10569190" y="1686907"/>
            <a:chExt cx="1656160" cy="2206486"/>
          </a:xfrm>
        </p:grpSpPr>
        <p:grpSp>
          <p:nvGrpSpPr>
            <p:cNvPr id="30" name="Group 28">
              <a:extLst>
                <a:ext uri="{FF2B5EF4-FFF2-40B4-BE49-F238E27FC236}">
                  <a16:creationId xmlns:a16="http://schemas.microsoft.com/office/drawing/2014/main" id="{EE526444-F5D6-FACA-51DD-2D342E4B35D1}"/>
                </a:ext>
              </a:extLst>
            </p:cNvPr>
            <p:cNvGrpSpPr/>
            <p:nvPr/>
          </p:nvGrpSpPr>
          <p:grpSpPr>
            <a:xfrm>
              <a:off x="10576279" y="1686907"/>
              <a:ext cx="1649071" cy="1390236"/>
              <a:chOff x="0" y="0"/>
              <a:chExt cx="2198762" cy="1853648"/>
            </a:xfrm>
          </p:grpSpPr>
          <p:pic>
            <p:nvPicPr>
              <p:cNvPr id="31" name="Picture 29">
                <a:extLst>
                  <a:ext uri="{FF2B5EF4-FFF2-40B4-BE49-F238E27FC236}">
                    <a16:creationId xmlns:a16="http://schemas.microsoft.com/office/drawing/2014/main" id="{D0E20755-B8C5-47C9-F0CF-81B7D0B28A3C}"/>
                  </a:ext>
                </a:extLst>
              </p:cNvPr>
              <p:cNvPicPr>
                <a:picLocks noChangeAspect="1"/>
              </p:cNvPicPr>
              <p:nvPr/>
            </p:nvPicPr>
            <p:blipFill>
              <a:blip r:embed="rId9"/>
              <a:srcRect l="6537" t="10804" r="34474" b="14601"/>
              <a:stretch>
                <a:fillRect/>
              </a:stretch>
            </p:blipFill>
            <p:spPr>
              <a:xfrm>
                <a:off x="0" y="0"/>
                <a:ext cx="2198762" cy="1853648"/>
              </a:xfrm>
              <a:prstGeom prst="rect">
                <a:avLst/>
              </a:prstGeom>
            </p:spPr>
          </p:pic>
        </p:grpSp>
        <p:grpSp>
          <p:nvGrpSpPr>
            <p:cNvPr id="32" name="Group 30">
              <a:extLst>
                <a:ext uri="{FF2B5EF4-FFF2-40B4-BE49-F238E27FC236}">
                  <a16:creationId xmlns:a16="http://schemas.microsoft.com/office/drawing/2014/main" id="{D35C2C76-2046-5734-6D5D-EE4598805601}"/>
                </a:ext>
              </a:extLst>
            </p:cNvPr>
            <p:cNvGrpSpPr/>
            <p:nvPr/>
          </p:nvGrpSpPr>
          <p:grpSpPr>
            <a:xfrm>
              <a:off x="10569190" y="3077143"/>
              <a:ext cx="1643968" cy="816250"/>
              <a:chOff x="0" y="0"/>
              <a:chExt cx="407356" cy="202257"/>
            </a:xfrm>
          </p:grpSpPr>
          <p:sp>
            <p:nvSpPr>
              <p:cNvPr id="33" name="Freeform 31">
                <a:extLst>
                  <a:ext uri="{FF2B5EF4-FFF2-40B4-BE49-F238E27FC236}">
                    <a16:creationId xmlns:a16="http://schemas.microsoft.com/office/drawing/2014/main" id="{BE902551-7B28-2F15-AF85-2F25F150E826}"/>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dirty="0"/>
              </a:p>
            </p:txBody>
          </p:sp>
          <p:sp>
            <p:nvSpPr>
              <p:cNvPr id="34" name="TextBox 32">
                <a:extLst>
                  <a:ext uri="{FF2B5EF4-FFF2-40B4-BE49-F238E27FC236}">
                    <a16:creationId xmlns:a16="http://schemas.microsoft.com/office/drawing/2014/main" id="{CE36CFF5-0B52-F6DB-91C7-84F41A36B34D}"/>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1" name="TextBox 82">
              <a:extLst>
                <a:ext uri="{FF2B5EF4-FFF2-40B4-BE49-F238E27FC236}">
                  <a16:creationId xmlns:a16="http://schemas.microsoft.com/office/drawing/2014/main" id="{2E2304C2-3058-0BA5-6027-087FD1CB333E}"/>
                </a:ext>
              </a:extLst>
            </p:cNvPr>
            <p:cNvSpPr txBox="1"/>
            <p:nvPr/>
          </p:nvSpPr>
          <p:spPr>
            <a:xfrm>
              <a:off x="10581382" y="3237299"/>
              <a:ext cx="1643968" cy="505138"/>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20 Just Shoot bundles sold</a:t>
              </a:r>
            </a:p>
          </p:txBody>
        </p:sp>
      </p:grpSp>
      <p:grpSp>
        <p:nvGrpSpPr>
          <p:cNvPr id="82" name="Group 81">
            <a:extLst>
              <a:ext uri="{FF2B5EF4-FFF2-40B4-BE49-F238E27FC236}">
                <a16:creationId xmlns:a16="http://schemas.microsoft.com/office/drawing/2014/main" id="{7B89ABD7-7A05-02FC-65A4-23937C9DF56B}"/>
              </a:ext>
            </a:extLst>
          </p:cNvPr>
          <p:cNvGrpSpPr/>
          <p:nvPr/>
        </p:nvGrpSpPr>
        <p:grpSpPr>
          <a:xfrm>
            <a:off x="8817628" y="227926"/>
            <a:ext cx="1656726" cy="2206486"/>
            <a:chOff x="8817628" y="1686907"/>
            <a:chExt cx="1656726" cy="2206486"/>
          </a:xfrm>
        </p:grpSpPr>
        <p:grpSp>
          <p:nvGrpSpPr>
            <p:cNvPr id="35" name="Group 33">
              <a:extLst>
                <a:ext uri="{FF2B5EF4-FFF2-40B4-BE49-F238E27FC236}">
                  <a16:creationId xmlns:a16="http://schemas.microsoft.com/office/drawing/2014/main" id="{7A2664E5-61AE-531D-CD6D-96DEA3465982}"/>
                </a:ext>
              </a:extLst>
            </p:cNvPr>
            <p:cNvGrpSpPr/>
            <p:nvPr/>
          </p:nvGrpSpPr>
          <p:grpSpPr>
            <a:xfrm>
              <a:off x="8817628" y="1686907"/>
              <a:ext cx="1649071" cy="1495011"/>
              <a:chOff x="0" y="0"/>
              <a:chExt cx="2198762" cy="1993348"/>
            </a:xfrm>
          </p:grpSpPr>
          <p:pic>
            <p:nvPicPr>
              <p:cNvPr id="36" name="Picture 34">
                <a:extLst>
                  <a:ext uri="{FF2B5EF4-FFF2-40B4-BE49-F238E27FC236}">
                    <a16:creationId xmlns:a16="http://schemas.microsoft.com/office/drawing/2014/main" id="{DB6D4265-F12E-2797-4E0F-7DFE52F28582}"/>
                  </a:ext>
                </a:extLst>
              </p:cNvPr>
              <p:cNvPicPr>
                <a:picLocks noChangeAspect="1"/>
              </p:cNvPicPr>
              <p:nvPr/>
            </p:nvPicPr>
            <p:blipFill>
              <a:blip r:embed="rId10"/>
              <a:srcRect l="11268" t="14764" r="26032"/>
              <a:stretch>
                <a:fillRect/>
              </a:stretch>
            </p:blipFill>
            <p:spPr>
              <a:xfrm>
                <a:off x="0" y="0"/>
                <a:ext cx="2198762" cy="1993348"/>
              </a:xfrm>
              <a:prstGeom prst="rect">
                <a:avLst/>
              </a:prstGeom>
            </p:spPr>
          </p:pic>
        </p:grpSp>
        <p:grpSp>
          <p:nvGrpSpPr>
            <p:cNvPr id="37" name="Group 35">
              <a:extLst>
                <a:ext uri="{FF2B5EF4-FFF2-40B4-BE49-F238E27FC236}">
                  <a16:creationId xmlns:a16="http://schemas.microsoft.com/office/drawing/2014/main" id="{A47D240A-FB65-3D37-3CB1-89939120C890}"/>
                </a:ext>
              </a:extLst>
            </p:cNvPr>
            <p:cNvGrpSpPr/>
            <p:nvPr/>
          </p:nvGrpSpPr>
          <p:grpSpPr>
            <a:xfrm>
              <a:off x="8820179" y="3077143"/>
              <a:ext cx="1643968" cy="816250"/>
              <a:chOff x="0" y="0"/>
              <a:chExt cx="407356" cy="202257"/>
            </a:xfrm>
          </p:grpSpPr>
          <p:sp>
            <p:nvSpPr>
              <p:cNvPr id="38" name="Freeform 36">
                <a:extLst>
                  <a:ext uri="{FF2B5EF4-FFF2-40B4-BE49-F238E27FC236}">
                    <a16:creationId xmlns:a16="http://schemas.microsoft.com/office/drawing/2014/main" id="{00583CD0-66EF-C948-31D5-92B6B425669A}"/>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39" name="TextBox 37">
                <a:extLst>
                  <a:ext uri="{FF2B5EF4-FFF2-40B4-BE49-F238E27FC236}">
                    <a16:creationId xmlns:a16="http://schemas.microsoft.com/office/drawing/2014/main" id="{9209C14C-83C5-8BB4-3A3B-ECF286632BD7}"/>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2" name="TextBox 83">
              <a:extLst>
                <a:ext uri="{FF2B5EF4-FFF2-40B4-BE49-F238E27FC236}">
                  <a16:creationId xmlns:a16="http://schemas.microsoft.com/office/drawing/2014/main" id="{9DF281B8-F479-8AB3-2B3E-F3A0CFE13058}"/>
                </a:ext>
              </a:extLst>
            </p:cNvPr>
            <p:cNvSpPr txBox="1"/>
            <p:nvPr/>
          </p:nvSpPr>
          <p:spPr>
            <a:xfrm>
              <a:off x="8827834" y="3237299"/>
              <a:ext cx="1646520" cy="505138"/>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20 AAP</a:t>
              </a:r>
            </a:p>
            <a:p>
              <a:pPr algn="ctr">
                <a:lnSpc>
                  <a:spcPts val="1995"/>
                </a:lnSpc>
              </a:pPr>
              <a:r>
                <a:rPr lang="en-US" sz="1400" dirty="0">
                  <a:solidFill>
                    <a:srgbClr val="FFFFFF"/>
                  </a:solidFill>
                  <a:latin typeface="Arial" panose="020B0604020202020204" pitchFamily="34" charset="0"/>
                  <a:cs typeface="Arial" panose="020B0604020202020204" pitchFamily="34" charset="0"/>
                </a:rPr>
                <a:t>events</a:t>
              </a:r>
            </a:p>
          </p:txBody>
        </p:sp>
      </p:grpSp>
      <p:grpSp>
        <p:nvGrpSpPr>
          <p:cNvPr id="81" name="Group 80">
            <a:extLst>
              <a:ext uri="{FF2B5EF4-FFF2-40B4-BE49-F238E27FC236}">
                <a16:creationId xmlns:a16="http://schemas.microsoft.com/office/drawing/2014/main" id="{830EB34F-65F1-F117-C06D-8C0F7702DA5B}"/>
              </a:ext>
            </a:extLst>
          </p:cNvPr>
          <p:cNvGrpSpPr/>
          <p:nvPr/>
        </p:nvGrpSpPr>
        <p:grpSpPr>
          <a:xfrm>
            <a:off x="7033146" y="227926"/>
            <a:ext cx="1649071" cy="2206486"/>
            <a:chOff x="7033441" y="1691225"/>
            <a:chExt cx="1649071" cy="2206486"/>
          </a:xfrm>
        </p:grpSpPr>
        <p:grpSp>
          <p:nvGrpSpPr>
            <p:cNvPr id="40" name="Group 38">
              <a:extLst>
                <a:ext uri="{FF2B5EF4-FFF2-40B4-BE49-F238E27FC236}">
                  <a16:creationId xmlns:a16="http://schemas.microsoft.com/office/drawing/2014/main" id="{78B43FCD-217B-8C85-8287-EDE463E1CA4D}"/>
                </a:ext>
              </a:extLst>
            </p:cNvPr>
            <p:cNvGrpSpPr/>
            <p:nvPr/>
          </p:nvGrpSpPr>
          <p:grpSpPr>
            <a:xfrm>
              <a:off x="7033441" y="1691225"/>
              <a:ext cx="1649071" cy="1390236"/>
              <a:chOff x="0" y="0"/>
              <a:chExt cx="2198762" cy="1853648"/>
            </a:xfrm>
          </p:grpSpPr>
          <p:pic>
            <p:nvPicPr>
              <p:cNvPr id="41" name="Picture 39">
                <a:extLst>
                  <a:ext uri="{FF2B5EF4-FFF2-40B4-BE49-F238E27FC236}">
                    <a16:creationId xmlns:a16="http://schemas.microsoft.com/office/drawing/2014/main" id="{81099A21-D13F-5419-7145-8E71D77A6999}"/>
                  </a:ext>
                </a:extLst>
              </p:cNvPr>
              <p:cNvPicPr>
                <a:picLocks noChangeAspect="1"/>
              </p:cNvPicPr>
              <p:nvPr/>
            </p:nvPicPr>
            <p:blipFill>
              <a:blip r:embed="rId11"/>
              <a:srcRect l="14750" t="35231" r="34815" b="1010"/>
              <a:stretch>
                <a:fillRect/>
              </a:stretch>
            </p:blipFill>
            <p:spPr>
              <a:xfrm>
                <a:off x="0" y="0"/>
                <a:ext cx="2198762" cy="1853648"/>
              </a:xfrm>
              <a:prstGeom prst="rect">
                <a:avLst/>
              </a:prstGeom>
            </p:spPr>
          </p:pic>
        </p:grpSp>
        <p:grpSp>
          <p:nvGrpSpPr>
            <p:cNvPr id="42" name="Group 40">
              <a:extLst>
                <a:ext uri="{FF2B5EF4-FFF2-40B4-BE49-F238E27FC236}">
                  <a16:creationId xmlns:a16="http://schemas.microsoft.com/office/drawing/2014/main" id="{613EC0DD-FC84-A0F2-F9D1-333E923AE331}"/>
                </a:ext>
              </a:extLst>
            </p:cNvPr>
            <p:cNvGrpSpPr/>
            <p:nvPr/>
          </p:nvGrpSpPr>
          <p:grpSpPr>
            <a:xfrm>
              <a:off x="7035993" y="3081461"/>
              <a:ext cx="1643968" cy="816250"/>
              <a:chOff x="0" y="0"/>
              <a:chExt cx="407356" cy="202257"/>
            </a:xfrm>
          </p:grpSpPr>
          <p:sp>
            <p:nvSpPr>
              <p:cNvPr id="43" name="Freeform 41">
                <a:extLst>
                  <a:ext uri="{FF2B5EF4-FFF2-40B4-BE49-F238E27FC236}">
                    <a16:creationId xmlns:a16="http://schemas.microsoft.com/office/drawing/2014/main" id="{BB816A49-4323-DAA4-F3FB-05FA8D3F0CAE}"/>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dirty="0"/>
              </a:p>
            </p:txBody>
          </p:sp>
          <p:sp>
            <p:nvSpPr>
              <p:cNvPr id="44" name="TextBox 42">
                <a:extLst>
                  <a:ext uri="{FF2B5EF4-FFF2-40B4-BE49-F238E27FC236}">
                    <a16:creationId xmlns:a16="http://schemas.microsoft.com/office/drawing/2014/main" id="{86A2D73E-FACE-2237-FC64-2E6DF84BB7CC}"/>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3" name="TextBox 84">
              <a:extLst>
                <a:ext uri="{FF2B5EF4-FFF2-40B4-BE49-F238E27FC236}">
                  <a16:creationId xmlns:a16="http://schemas.microsoft.com/office/drawing/2014/main" id="{D206074D-0838-9B0E-0AFA-26E68B0667C8}"/>
                </a:ext>
              </a:extLst>
            </p:cNvPr>
            <p:cNvSpPr txBox="1"/>
            <p:nvPr/>
          </p:nvSpPr>
          <p:spPr>
            <a:xfrm>
              <a:off x="7033441" y="3329430"/>
              <a:ext cx="1643968" cy="233205"/>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30 new AAPs</a:t>
              </a:r>
            </a:p>
          </p:txBody>
        </p:sp>
      </p:grpSp>
      <p:grpSp>
        <p:nvGrpSpPr>
          <p:cNvPr id="86" name="Group 85">
            <a:extLst>
              <a:ext uri="{FF2B5EF4-FFF2-40B4-BE49-F238E27FC236}">
                <a16:creationId xmlns:a16="http://schemas.microsoft.com/office/drawing/2014/main" id="{455CB193-5B5F-5630-EB90-94FDA3F79ABC}"/>
              </a:ext>
            </a:extLst>
          </p:cNvPr>
          <p:cNvGrpSpPr/>
          <p:nvPr/>
        </p:nvGrpSpPr>
        <p:grpSpPr>
          <a:xfrm>
            <a:off x="5280513" y="2557344"/>
            <a:ext cx="1656726" cy="2206486"/>
            <a:chOff x="5280513" y="4014172"/>
            <a:chExt cx="1656726" cy="2206486"/>
          </a:xfrm>
        </p:grpSpPr>
        <p:grpSp>
          <p:nvGrpSpPr>
            <p:cNvPr id="45" name="Group 43">
              <a:extLst>
                <a:ext uri="{FF2B5EF4-FFF2-40B4-BE49-F238E27FC236}">
                  <a16:creationId xmlns:a16="http://schemas.microsoft.com/office/drawing/2014/main" id="{FB0A6E03-5EBF-6FBB-F544-5B891F05E176}"/>
                </a:ext>
              </a:extLst>
            </p:cNvPr>
            <p:cNvGrpSpPr/>
            <p:nvPr/>
          </p:nvGrpSpPr>
          <p:grpSpPr>
            <a:xfrm>
              <a:off x="5280513" y="4014172"/>
              <a:ext cx="1646520" cy="1390236"/>
              <a:chOff x="0" y="0"/>
              <a:chExt cx="2195360" cy="1853648"/>
            </a:xfrm>
          </p:grpSpPr>
          <p:pic>
            <p:nvPicPr>
              <p:cNvPr id="46" name="Picture 44">
                <a:extLst>
                  <a:ext uri="{FF2B5EF4-FFF2-40B4-BE49-F238E27FC236}">
                    <a16:creationId xmlns:a16="http://schemas.microsoft.com/office/drawing/2014/main" id="{266473CF-8977-FA56-B787-34713AB59E78}"/>
                  </a:ext>
                </a:extLst>
              </p:cNvPr>
              <p:cNvPicPr>
                <a:picLocks noChangeAspect="1"/>
              </p:cNvPicPr>
              <p:nvPr/>
            </p:nvPicPr>
            <p:blipFill>
              <a:blip r:embed="rId12"/>
              <a:srcRect l="12814" t="29679" r="42008" b="13103"/>
              <a:stretch>
                <a:fillRect/>
              </a:stretch>
            </p:blipFill>
            <p:spPr>
              <a:xfrm>
                <a:off x="0" y="0"/>
                <a:ext cx="2195360" cy="1853648"/>
              </a:xfrm>
              <a:prstGeom prst="rect">
                <a:avLst/>
              </a:prstGeom>
            </p:spPr>
          </p:pic>
        </p:grpSp>
        <p:grpSp>
          <p:nvGrpSpPr>
            <p:cNvPr id="47" name="Group 45">
              <a:extLst>
                <a:ext uri="{FF2B5EF4-FFF2-40B4-BE49-F238E27FC236}">
                  <a16:creationId xmlns:a16="http://schemas.microsoft.com/office/drawing/2014/main" id="{C403CED0-D884-51FE-3AA1-04C046E32EC0}"/>
                </a:ext>
              </a:extLst>
            </p:cNvPr>
            <p:cNvGrpSpPr/>
            <p:nvPr/>
          </p:nvGrpSpPr>
          <p:grpSpPr>
            <a:xfrm>
              <a:off x="5283065" y="5404408"/>
              <a:ext cx="1643968" cy="816250"/>
              <a:chOff x="0" y="0"/>
              <a:chExt cx="407356" cy="202257"/>
            </a:xfrm>
          </p:grpSpPr>
          <p:sp>
            <p:nvSpPr>
              <p:cNvPr id="48" name="Freeform 46">
                <a:extLst>
                  <a:ext uri="{FF2B5EF4-FFF2-40B4-BE49-F238E27FC236}">
                    <a16:creationId xmlns:a16="http://schemas.microsoft.com/office/drawing/2014/main" id="{92B0C678-1EDB-2C42-F6B1-C85883A5B650}"/>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142B55"/>
              </a:solidFill>
            </p:spPr>
            <p:txBody>
              <a:bodyPr/>
              <a:lstStyle/>
              <a:p>
                <a:endParaRPr lang="en-GB" dirty="0"/>
              </a:p>
            </p:txBody>
          </p:sp>
          <p:sp>
            <p:nvSpPr>
              <p:cNvPr id="49" name="TextBox 47">
                <a:extLst>
                  <a:ext uri="{FF2B5EF4-FFF2-40B4-BE49-F238E27FC236}">
                    <a16:creationId xmlns:a16="http://schemas.microsoft.com/office/drawing/2014/main" id="{C6AD1EB6-4EBA-36EB-2241-FE609DED76E4}"/>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4" name="TextBox 85">
              <a:extLst>
                <a:ext uri="{FF2B5EF4-FFF2-40B4-BE49-F238E27FC236}">
                  <a16:creationId xmlns:a16="http://schemas.microsoft.com/office/drawing/2014/main" id="{DD05F0C4-6E66-1190-DED5-914AFA82D2EF}"/>
                </a:ext>
              </a:extLst>
            </p:cNvPr>
            <p:cNvSpPr txBox="1"/>
            <p:nvPr/>
          </p:nvSpPr>
          <p:spPr>
            <a:xfrm>
              <a:off x="5280513" y="5438766"/>
              <a:ext cx="1656726" cy="761619"/>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20 Archery Superheroes nominations</a:t>
              </a:r>
            </a:p>
          </p:txBody>
        </p:sp>
      </p:grpSp>
      <p:grpSp>
        <p:nvGrpSpPr>
          <p:cNvPr id="85" name="Group 84">
            <a:extLst>
              <a:ext uri="{FF2B5EF4-FFF2-40B4-BE49-F238E27FC236}">
                <a16:creationId xmlns:a16="http://schemas.microsoft.com/office/drawing/2014/main" id="{9470E428-063C-8BF0-28C7-043E1C718EC6}"/>
              </a:ext>
            </a:extLst>
          </p:cNvPr>
          <p:cNvGrpSpPr/>
          <p:nvPr/>
        </p:nvGrpSpPr>
        <p:grpSpPr>
          <a:xfrm>
            <a:off x="7034472" y="2557344"/>
            <a:ext cx="1643968" cy="2206486"/>
            <a:chOff x="7034472" y="4014172"/>
            <a:chExt cx="1643968" cy="2206486"/>
          </a:xfrm>
        </p:grpSpPr>
        <p:grpSp>
          <p:nvGrpSpPr>
            <p:cNvPr id="50" name="Group 48">
              <a:extLst>
                <a:ext uri="{FF2B5EF4-FFF2-40B4-BE49-F238E27FC236}">
                  <a16:creationId xmlns:a16="http://schemas.microsoft.com/office/drawing/2014/main" id="{6C9D40DD-062E-994C-21DA-817FFF3FFDD9}"/>
                </a:ext>
              </a:extLst>
            </p:cNvPr>
            <p:cNvGrpSpPr/>
            <p:nvPr/>
          </p:nvGrpSpPr>
          <p:grpSpPr>
            <a:xfrm>
              <a:off x="7034472" y="4014172"/>
              <a:ext cx="1643968" cy="1428221"/>
              <a:chOff x="0" y="0"/>
              <a:chExt cx="2191958" cy="1904295"/>
            </a:xfrm>
          </p:grpSpPr>
          <p:pic>
            <p:nvPicPr>
              <p:cNvPr id="51" name="Picture 49">
                <a:extLst>
                  <a:ext uri="{FF2B5EF4-FFF2-40B4-BE49-F238E27FC236}">
                    <a16:creationId xmlns:a16="http://schemas.microsoft.com/office/drawing/2014/main" id="{18E7FC55-ABE4-25C8-E7E1-4741EA187777}"/>
                  </a:ext>
                </a:extLst>
              </p:cNvPr>
              <p:cNvPicPr>
                <a:picLocks noChangeAspect="1"/>
              </p:cNvPicPr>
              <p:nvPr/>
            </p:nvPicPr>
            <p:blipFill>
              <a:blip r:embed="rId13"/>
              <a:srcRect l="10322" t="11162" r="21484"/>
              <a:stretch>
                <a:fillRect/>
              </a:stretch>
            </p:blipFill>
            <p:spPr>
              <a:xfrm>
                <a:off x="0" y="0"/>
                <a:ext cx="2191958" cy="1904295"/>
              </a:xfrm>
              <a:prstGeom prst="rect">
                <a:avLst/>
              </a:prstGeom>
            </p:spPr>
          </p:pic>
        </p:grpSp>
        <p:grpSp>
          <p:nvGrpSpPr>
            <p:cNvPr id="52" name="Group 50">
              <a:extLst>
                <a:ext uri="{FF2B5EF4-FFF2-40B4-BE49-F238E27FC236}">
                  <a16:creationId xmlns:a16="http://schemas.microsoft.com/office/drawing/2014/main" id="{1BC164A3-B406-9971-0D9E-9A1364C2FDC7}"/>
                </a:ext>
              </a:extLst>
            </p:cNvPr>
            <p:cNvGrpSpPr/>
            <p:nvPr/>
          </p:nvGrpSpPr>
          <p:grpSpPr>
            <a:xfrm>
              <a:off x="7034472" y="5404408"/>
              <a:ext cx="1643968" cy="816250"/>
              <a:chOff x="0" y="0"/>
              <a:chExt cx="407356" cy="202257"/>
            </a:xfrm>
          </p:grpSpPr>
          <p:sp>
            <p:nvSpPr>
              <p:cNvPr id="53" name="Freeform 51">
                <a:extLst>
                  <a:ext uri="{FF2B5EF4-FFF2-40B4-BE49-F238E27FC236}">
                    <a16:creationId xmlns:a16="http://schemas.microsoft.com/office/drawing/2014/main" id="{1598C6A9-52AB-EB66-36F3-CD2F663DC2CF}"/>
                  </a:ext>
                </a:extLst>
              </p:cNvPr>
              <p:cNvSpPr/>
              <p:nvPr/>
            </p:nvSpPr>
            <p:spPr>
              <a:xfrm>
                <a:off x="0" y="0"/>
                <a:ext cx="407356"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dirty="0"/>
              </a:p>
            </p:txBody>
          </p:sp>
          <p:sp>
            <p:nvSpPr>
              <p:cNvPr id="54" name="TextBox 52">
                <a:extLst>
                  <a:ext uri="{FF2B5EF4-FFF2-40B4-BE49-F238E27FC236}">
                    <a16:creationId xmlns:a16="http://schemas.microsoft.com/office/drawing/2014/main" id="{F79E5AC3-6359-CCD4-FB5F-AD7F365DCB75}"/>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5" name="TextBox 86">
              <a:extLst>
                <a:ext uri="{FF2B5EF4-FFF2-40B4-BE49-F238E27FC236}">
                  <a16:creationId xmlns:a16="http://schemas.microsoft.com/office/drawing/2014/main" id="{9514F201-30FC-2F54-551B-A20AF8DB79C2}"/>
                </a:ext>
              </a:extLst>
            </p:cNvPr>
            <p:cNvSpPr txBox="1"/>
            <p:nvPr/>
          </p:nvSpPr>
          <p:spPr>
            <a:xfrm>
              <a:off x="7034472" y="5438766"/>
              <a:ext cx="1643968" cy="761619"/>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1,500</a:t>
              </a:r>
            </a:p>
            <a:p>
              <a:pPr algn="ctr">
                <a:lnSpc>
                  <a:spcPts val="1995"/>
                </a:lnSpc>
              </a:pPr>
              <a:r>
                <a:rPr lang="en-US" sz="1400" dirty="0">
                  <a:solidFill>
                    <a:srgbClr val="FFFFFF"/>
                  </a:solidFill>
                  <a:latin typeface="Arial" panose="020B0604020202020204" pitchFamily="34" charset="0"/>
                  <a:cs typeface="Arial" panose="020B0604020202020204" pitchFamily="34" charset="0"/>
                </a:rPr>
                <a:t>Volunteer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badges sold</a:t>
              </a:r>
            </a:p>
          </p:txBody>
        </p:sp>
      </p:grpSp>
      <p:grpSp>
        <p:nvGrpSpPr>
          <p:cNvPr id="87" name="Group 86">
            <a:extLst>
              <a:ext uri="{FF2B5EF4-FFF2-40B4-BE49-F238E27FC236}">
                <a16:creationId xmlns:a16="http://schemas.microsoft.com/office/drawing/2014/main" id="{7360820C-A416-CF2E-AB56-E0D7935EC6C3}"/>
              </a:ext>
            </a:extLst>
          </p:cNvPr>
          <p:cNvGrpSpPr/>
          <p:nvPr/>
        </p:nvGrpSpPr>
        <p:grpSpPr>
          <a:xfrm>
            <a:off x="3521863" y="2547737"/>
            <a:ext cx="1653120" cy="2206486"/>
            <a:chOff x="3521863" y="4014172"/>
            <a:chExt cx="1653120" cy="2206486"/>
          </a:xfrm>
        </p:grpSpPr>
        <p:grpSp>
          <p:nvGrpSpPr>
            <p:cNvPr id="55" name="Group 54">
              <a:extLst>
                <a:ext uri="{FF2B5EF4-FFF2-40B4-BE49-F238E27FC236}">
                  <a16:creationId xmlns:a16="http://schemas.microsoft.com/office/drawing/2014/main" id="{03CC9942-8978-A4A4-446C-0BC57D6D04FD}"/>
                </a:ext>
              </a:extLst>
            </p:cNvPr>
            <p:cNvGrpSpPr/>
            <p:nvPr/>
          </p:nvGrpSpPr>
          <p:grpSpPr>
            <a:xfrm>
              <a:off x="3531015" y="4014172"/>
              <a:ext cx="1634815" cy="1390236"/>
              <a:chOff x="0" y="0"/>
              <a:chExt cx="2179754" cy="1853648"/>
            </a:xfrm>
          </p:grpSpPr>
          <p:pic>
            <p:nvPicPr>
              <p:cNvPr id="56" name="Picture 55">
                <a:extLst>
                  <a:ext uri="{FF2B5EF4-FFF2-40B4-BE49-F238E27FC236}">
                    <a16:creationId xmlns:a16="http://schemas.microsoft.com/office/drawing/2014/main" id="{5433E195-B222-7ACE-AA20-36DE4B3579F6}"/>
                  </a:ext>
                </a:extLst>
              </p:cNvPr>
              <p:cNvPicPr>
                <a:picLocks noChangeAspect="1"/>
              </p:cNvPicPr>
              <p:nvPr/>
            </p:nvPicPr>
            <p:blipFill>
              <a:blip r:embed="rId14"/>
              <a:srcRect l="18318" t="21055" r="43266" b="57159"/>
              <a:stretch>
                <a:fillRect/>
              </a:stretch>
            </p:blipFill>
            <p:spPr>
              <a:xfrm>
                <a:off x="0" y="0"/>
                <a:ext cx="2179754" cy="1853648"/>
              </a:xfrm>
              <a:prstGeom prst="rect">
                <a:avLst/>
              </a:prstGeom>
            </p:spPr>
          </p:pic>
        </p:grpSp>
        <p:grpSp>
          <p:nvGrpSpPr>
            <p:cNvPr id="57" name="Group 56">
              <a:extLst>
                <a:ext uri="{FF2B5EF4-FFF2-40B4-BE49-F238E27FC236}">
                  <a16:creationId xmlns:a16="http://schemas.microsoft.com/office/drawing/2014/main" id="{F814BE2B-85B4-C034-29B9-2E9411210799}"/>
                </a:ext>
              </a:extLst>
            </p:cNvPr>
            <p:cNvGrpSpPr/>
            <p:nvPr/>
          </p:nvGrpSpPr>
          <p:grpSpPr>
            <a:xfrm>
              <a:off x="3521863" y="5404408"/>
              <a:ext cx="1643968" cy="816250"/>
              <a:chOff x="0" y="0"/>
              <a:chExt cx="407356" cy="202257"/>
            </a:xfrm>
          </p:grpSpPr>
          <p:sp>
            <p:nvSpPr>
              <p:cNvPr id="58" name="Freeform 57">
                <a:extLst>
                  <a:ext uri="{FF2B5EF4-FFF2-40B4-BE49-F238E27FC236}">
                    <a16:creationId xmlns:a16="http://schemas.microsoft.com/office/drawing/2014/main" id="{C18C9884-3BB1-FEF6-A6CF-DFE0E2F88ABC}"/>
                  </a:ext>
                </a:extLst>
              </p:cNvPr>
              <p:cNvSpPr/>
              <p:nvPr/>
            </p:nvSpPr>
            <p:spPr>
              <a:xfrm>
                <a:off x="4164" y="0"/>
                <a:ext cx="403191" cy="202257"/>
              </a:xfrm>
              <a:custGeom>
                <a:avLst/>
                <a:gdLst/>
                <a:ahLst/>
                <a:cxnLst/>
                <a:rect l="l" t="t" r="r" b="b"/>
                <a:pathLst>
                  <a:path w="407356" h="202257">
                    <a:moveTo>
                      <a:pt x="0" y="0"/>
                    </a:moveTo>
                    <a:lnTo>
                      <a:pt x="407356" y="0"/>
                    </a:lnTo>
                    <a:lnTo>
                      <a:pt x="407356" y="202257"/>
                    </a:lnTo>
                    <a:lnTo>
                      <a:pt x="0" y="202257"/>
                    </a:lnTo>
                    <a:close/>
                  </a:path>
                </a:pathLst>
              </a:custGeom>
              <a:solidFill>
                <a:srgbClr val="DC0000"/>
              </a:solidFill>
            </p:spPr>
            <p:txBody>
              <a:bodyPr/>
              <a:lstStyle/>
              <a:p>
                <a:endParaRPr lang="en-GB" dirty="0"/>
              </a:p>
            </p:txBody>
          </p:sp>
          <p:sp>
            <p:nvSpPr>
              <p:cNvPr id="59" name="TextBox 58">
                <a:extLst>
                  <a:ext uri="{FF2B5EF4-FFF2-40B4-BE49-F238E27FC236}">
                    <a16:creationId xmlns:a16="http://schemas.microsoft.com/office/drawing/2014/main" id="{3C9BFB53-41BD-E863-C9E2-CA36BE84CA37}"/>
                  </a:ext>
                </a:extLst>
              </p:cNvPr>
              <p:cNvSpPr txBox="1"/>
              <p:nvPr/>
            </p:nvSpPr>
            <p:spPr>
              <a:xfrm>
                <a:off x="0" y="9525"/>
                <a:ext cx="407356" cy="192732"/>
              </a:xfrm>
              <a:prstGeom prst="rect">
                <a:avLst/>
              </a:prstGeom>
            </p:spPr>
            <p:txBody>
              <a:bodyPr lIns="48876" tIns="48876" rIns="48876" bIns="48876" rtlCol="0" anchor="ctr"/>
              <a:lstStyle/>
              <a:p>
                <a:pPr algn="ctr">
                  <a:lnSpc>
                    <a:spcPts val="1385"/>
                  </a:lnSpc>
                </a:pPr>
                <a:endParaRPr dirty="0"/>
              </a:p>
            </p:txBody>
          </p:sp>
        </p:grpSp>
        <p:sp>
          <p:nvSpPr>
            <p:cNvPr id="76" name="TextBox 87">
              <a:extLst>
                <a:ext uri="{FF2B5EF4-FFF2-40B4-BE49-F238E27FC236}">
                  <a16:creationId xmlns:a16="http://schemas.microsoft.com/office/drawing/2014/main" id="{33ACD365-C6C4-265A-D91C-32F111D9B9E0}"/>
                </a:ext>
              </a:extLst>
            </p:cNvPr>
            <p:cNvSpPr txBox="1"/>
            <p:nvPr/>
          </p:nvSpPr>
          <p:spPr>
            <a:xfrm>
              <a:off x="3531015" y="5574732"/>
              <a:ext cx="1643968" cy="489686"/>
            </a:xfrm>
            <a:prstGeom prst="rect">
              <a:avLst/>
            </a:prstGeom>
          </p:spPr>
          <p:txBody>
            <a:bodyPr wrap="square" lIns="0" tIns="0" rIns="0" bIns="0" rtlCol="0" anchor="t">
              <a:spAutoFit/>
            </a:bodyPr>
            <a:lstStyle/>
            <a:p>
              <a:pPr algn="ctr">
                <a:lnSpc>
                  <a:spcPts val="1995"/>
                </a:lnSpc>
              </a:pPr>
              <a:r>
                <a:rPr lang="en-US" sz="1400" dirty="0">
                  <a:solidFill>
                    <a:srgbClr val="FFFFFF"/>
                  </a:solidFill>
                  <a:latin typeface="Arial" panose="020B0604020202020204" pitchFamily="34" charset="0"/>
                  <a:cs typeface="Arial" panose="020B0604020202020204" pitchFamily="34" charset="0"/>
                </a:rPr>
                <a:t>300 virtual </a:t>
              </a: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challenge sign ups</a:t>
              </a:r>
            </a:p>
          </p:txBody>
        </p:sp>
      </p:grpSp>
      <p:sp>
        <p:nvSpPr>
          <p:cNvPr id="102" name="Title 101">
            <a:extLst>
              <a:ext uri="{FF2B5EF4-FFF2-40B4-BE49-F238E27FC236}">
                <a16:creationId xmlns:a16="http://schemas.microsoft.com/office/drawing/2014/main" id="{F414C4F5-7AB4-F043-9004-CFA76AC6AF6B}"/>
              </a:ext>
            </a:extLst>
          </p:cNvPr>
          <p:cNvSpPr>
            <a:spLocks noGrp="1"/>
          </p:cNvSpPr>
          <p:nvPr>
            <p:ph type="title"/>
          </p:nvPr>
        </p:nvSpPr>
        <p:spPr/>
        <p:txBody>
          <a:bodyPr/>
          <a:lstStyle/>
          <a:p>
            <a:endParaRPr lang="en-US"/>
          </a:p>
        </p:txBody>
      </p:sp>
      <p:grpSp>
        <p:nvGrpSpPr>
          <p:cNvPr id="103" name="Group 102">
            <a:extLst>
              <a:ext uri="{FF2B5EF4-FFF2-40B4-BE49-F238E27FC236}">
                <a16:creationId xmlns:a16="http://schemas.microsoft.com/office/drawing/2014/main" id="{10BBFDC2-E056-41AA-56F5-93CF3573F8A2}"/>
              </a:ext>
            </a:extLst>
          </p:cNvPr>
          <p:cNvGrpSpPr/>
          <p:nvPr/>
        </p:nvGrpSpPr>
        <p:grpSpPr>
          <a:xfrm>
            <a:off x="0" y="779746"/>
            <a:ext cx="4948638" cy="365124"/>
            <a:chOff x="390786" y="774194"/>
            <a:chExt cx="4948638" cy="365124"/>
          </a:xfrm>
        </p:grpSpPr>
        <p:sp>
          <p:nvSpPr>
            <p:cNvPr id="104" name="Parallelogram 103">
              <a:extLst>
                <a:ext uri="{FF2B5EF4-FFF2-40B4-BE49-F238E27FC236}">
                  <a16:creationId xmlns:a16="http://schemas.microsoft.com/office/drawing/2014/main" id="{8A74D662-59AE-9F1B-B57A-001ECCC927F1}"/>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05" name="Parallelogram 104">
              <a:extLst>
                <a:ext uri="{FF2B5EF4-FFF2-40B4-BE49-F238E27FC236}">
                  <a16:creationId xmlns:a16="http://schemas.microsoft.com/office/drawing/2014/main" id="{5B477391-7A25-EB45-C670-B3EB54F1E159}"/>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06" name="Title 7">
            <a:extLst>
              <a:ext uri="{FF2B5EF4-FFF2-40B4-BE49-F238E27FC236}">
                <a16:creationId xmlns:a16="http://schemas.microsoft.com/office/drawing/2014/main" id="{33552522-91F3-F294-7FA8-358041243C41}"/>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a:t>Aim for Paris 2024</a:t>
            </a:r>
            <a:endParaRPr lang="en-US" dirty="0"/>
          </a:p>
        </p:txBody>
      </p:sp>
      <p:cxnSp>
        <p:nvCxnSpPr>
          <p:cNvPr id="107" name="Straight Connector 106">
            <a:extLst>
              <a:ext uri="{FF2B5EF4-FFF2-40B4-BE49-F238E27FC236}">
                <a16:creationId xmlns:a16="http://schemas.microsoft.com/office/drawing/2014/main" id="{DF9316AD-D5F7-937E-8FEC-D9C9082BEE16}"/>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B8B6A9F-3743-934F-1D6E-9B4B71C28FB2}"/>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37014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103"/>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path" presetSubtype="0" decel="50000" fill="hold" nodeType="withEffect">
                                  <p:stCondLst>
                                    <p:cond delay="0"/>
                                  </p:stCondLst>
                                  <p:childTnLst>
                                    <p:animMotion origin="layout" path="M 1.66667E-6 -0.0037 L -0.00078 0.2132 " pathEditMode="relative" rAng="0" ptsTypes="AA">
                                      <p:cBhvr>
                                        <p:cTn id="22" dur="500" fill="hold"/>
                                        <p:tgtEl>
                                          <p:spTgt spid="77"/>
                                        </p:tgtEl>
                                        <p:attrNameLst>
                                          <p:attrName>ppt_x</p:attrName>
                                          <p:attrName>ppt_y</p:attrName>
                                        </p:attrNameLst>
                                      </p:cBhvr>
                                      <p:rCtr x="-39" y="10833"/>
                                    </p:animMotion>
                                  </p:childTnLst>
                                </p:cTn>
                              </p:par>
                              <p:par>
                                <p:cTn id="23" presetID="10" presetClass="entr" presetSubtype="0" fill="hold" nodeType="withEffect">
                                  <p:stCondLst>
                                    <p:cond delay="25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42" presetClass="path" presetSubtype="0" decel="50000" fill="hold" nodeType="withEffect">
                                  <p:stCondLst>
                                    <p:cond delay="250"/>
                                  </p:stCondLst>
                                  <p:childTnLst>
                                    <p:animMotion origin="layout" path="M 1.04167E-6 -1.48148E-6 L 1.04167E-6 0.21134 " pathEditMode="relative" rAng="0" ptsTypes="AA">
                                      <p:cBhvr>
                                        <p:cTn id="27" dur="500" fill="hold"/>
                                        <p:tgtEl>
                                          <p:spTgt spid="78"/>
                                        </p:tgtEl>
                                        <p:attrNameLst>
                                          <p:attrName>ppt_x</p:attrName>
                                          <p:attrName>ppt_y</p:attrName>
                                        </p:attrNameLst>
                                      </p:cBhvr>
                                      <p:rCtr x="0" y="10556"/>
                                    </p:animMotion>
                                  </p:childTnLst>
                                </p:cTn>
                              </p:par>
                              <p:par>
                                <p:cTn id="28" presetID="10" presetClass="entr" presetSubtype="0" fill="hold" nodeType="withEffect">
                                  <p:stCondLst>
                                    <p:cond delay="50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42" presetClass="path" presetSubtype="0" decel="50000" fill="hold" nodeType="withEffect">
                                  <p:stCondLst>
                                    <p:cond delay="500"/>
                                  </p:stCondLst>
                                  <p:childTnLst>
                                    <p:animMotion origin="layout" path="M 4.16667E-7 -1.48148E-6 L 4.16667E-7 0.21134 " pathEditMode="relative" rAng="0" ptsTypes="AA">
                                      <p:cBhvr>
                                        <p:cTn id="32" dur="500" fill="hold"/>
                                        <p:tgtEl>
                                          <p:spTgt spid="79"/>
                                        </p:tgtEl>
                                        <p:attrNameLst>
                                          <p:attrName>ppt_x</p:attrName>
                                          <p:attrName>ppt_y</p:attrName>
                                        </p:attrNameLst>
                                      </p:cBhvr>
                                      <p:rCtr x="0" y="10556"/>
                                    </p:animMotion>
                                  </p:childTnLst>
                                </p:cTn>
                              </p:par>
                              <p:par>
                                <p:cTn id="33" presetID="10" presetClass="entr" presetSubtype="0" fill="hold" nodeType="withEffect">
                                  <p:stCondLst>
                                    <p:cond delay="75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42" presetClass="path" presetSubtype="0" decel="50000" fill="hold" nodeType="withEffect">
                                  <p:stCondLst>
                                    <p:cond delay="750"/>
                                  </p:stCondLst>
                                  <p:childTnLst>
                                    <p:animMotion origin="layout" path="M -1.04167E-6 -1.48148E-6 L -1.04167E-6 0.21134 " pathEditMode="relative" rAng="0" ptsTypes="AA">
                                      <p:cBhvr>
                                        <p:cTn id="37" dur="500" fill="hold"/>
                                        <p:tgtEl>
                                          <p:spTgt spid="80"/>
                                        </p:tgtEl>
                                        <p:attrNameLst>
                                          <p:attrName>ppt_x</p:attrName>
                                          <p:attrName>ppt_y</p:attrName>
                                        </p:attrNameLst>
                                      </p:cBhvr>
                                      <p:rCtr x="0" y="10556"/>
                                    </p:animMotion>
                                  </p:childTnLst>
                                </p:cTn>
                              </p:par>
                              <p:par>
                                <p:cTn id="38" presetID="10" presetClass="entr" presetSubtype="0" fill="hold" nodeType="withEffect">
                                  <p:stCondLst>
                                    <p:cond delay="10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42" presetClass="path" presetSubtype="0" decel="50000" fill="hold" nodeType="withEffect">
                                  <p:stCondLst>
                                    <p:cond delay="1000"/>
                                  </p:stCondLst>
                                  <p:childTnLst>
                                    <p:animMotion origin="layout" path="M -1.04167E-6 -1.48148E-6 L -1.04167E-6 0.21227 " pathEditMode="relative" rAng="0" ptsTypes="AA">
                                      <p:cBhvr>
                                        <p:cTn id="42" dur="500" fill="hold"/>
                                        <p:tgtEl>
                                          <p:spTgt spid="81"/>
                                        </p:tgtEl>
                                        <p:attrNameLst>
                                          <p:attrName>ppt_x</p:attrName>
                                          <p:attrName>ppt_y</p:attrName>
                                        </p:attrNameLst>
                                      </p:cBhvr>
                                      <p:rCtr x="0" y="10602"/>
                                    </p:animMotion>
                                  </p:childTnLst>
                                </p:cTn>
                              </p:par>
                              <p:par>
                                <p:cTn id="43" presetID="10" presetClass="entr" presetSubtype="0" fill="hold" nodeType="withEffect">
                                  <p:stCondLst>
                                    <p:cond delay="125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par>
                                <p:cTn id="46" presetID="42" presetClass="path" presetSubtype="0" decel="50000" fill="hold" nodeType="withEffect">
                                  <p:stCondLst>
                                    <p:cond delay="1250"/>
                                  </p:stCondLst>
                                  <p:childTnLst>
                                    <p:animMotion origin="layout" path="M 4.16667E-6 -1.48148E-6 L 4.16667E-6 0.21134 " pathEditMode="relative" rAng="0" ptsTypes="AA">
                                      <p:cBhvr>
                                        <p:cTn id="47" dur="500" fill="hold"/>
                                        <p:tgtEl>
                                          <p:spTgt spid="82"/>
                                        </p:tgtEl>
                                        <p:attrNameLst>
                                          <p:attrName>ppt_x</p:attrName>
                                          <p:attrName>ppt_y</p:attrName>
                                        </p:attrNameLst>
                                      </p:cBhvr>
                                      <p:rCtr x="0" y="10556"/>
                                    </p:animMotion>
                                  </p:childTnLst>
                                </p:cTn>
                              </p:par>
                              <p:par>
                                <p:cTn id="48" presetID="10" presetClass="entr" presetSubtype="0" fill="hold" nodeType="withEffect">
                                  <p:stCondLst>
                                    <p:cond delay="150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42" presetClass="path" presetSubtype="0" decel="50000" fill="hold" nodeType="withEffect">
                                  <p:stCondLst>
                                    <p:cond delay="1500"/>
                                  </p:stCondLst>
                                  <p:childTnLst>
                                    <p:animMotion origin="layout" path="M 4.375E-6 -1.48148E-6 L 4.375E-6 0.21134 " pathEditMode="relative" rAng="0" ptsTypes="AA">
                                      <p:cBhvr>
                                        <p:cTn id="52" dur="500" fill="hold"/>
                                        <p:tgtEl>
                                          <p:spTgt spid="83"/>
                                        </p:tgtEl>
                                        <p:attrNameLst>
                                          <p:attrName>ppt_x</p:attrName>
                                          <p:attrName>ppt_y</p:attrName>
                                        </p:attrNameLst>
                                      </p:cBhvr>
                                      <p:rCtr x="0" y="10556"/>
                                    </p:animMotion>
                                  </p:childTnLst>
                                </p:cTn>
                              </p:par>
                              <p:par>
                                <p:cTn id="53" presetID="10" presetClass="entr" presetSubtype="0" fill="hold" nodeType="withEffect">
                                  <p:stCondLst>
                                    <p:cond delay="175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42" presetClass="path" presetSubtype="0" decel="50000" fill="hold" nodeType="withEffect">
                                  <p:stCondLst>
                                    <p:cond delay="1750"/>
                                  </p:stCondLst>
                                  <p:childTnLst>
                                    <p:animMotion origin="layout" path="M 2.08333E-6 2.59259E-6 L 2.08333E-6 0.2118 " pathEditMode="relative" rAng="0" ptsTypes="AA">
                                      <p:cBhvr>
                                        <p:cTn id="57" dur="500" fill="hold"/>
                                        <p:tgtEl>
                                          <p:spTgt spid="88"/>
                                        </p:tgtEl>
                                        <p:attrNameLst>
                                          <p:attrName>ppt_x</p:attrName>
                                          <p:attrName>ppt_y</p:attrName>
                                        </p:attrNameLst>
                                      </p:cBhvr>
                                      <p:rCtr x="0" y="10579"/>
                                    </p:animMotion>
                                  </p:childTnLst>
                                </p:cTn>
                              </p:par>
                              <p:par>
                                <p:cTn id="58" presetID="10" presetClass="entr" presetSubtype="0" fill="hold" nodeType="withEffect">
                                  <p:stCondLst>
                                    <p:cond delay="200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42" presetClass="path" presetSubtype="0" decel="50000" fill="hold" nodeType="withEffect">
                                  <p:stCondLst>
                                    <p:cond delay="2000"/>
                                  </p:stCondLst>
                                  <p:childTnLst>
                                    <p:animMotion origin="layout" path="M -6.25E-7 2.59259E-6 L -6.25E-7 0.2118 " pathEditMode="relative" rAng="0" ptsTypes="AA">
                                      <p:cBhvr>
                                        <p:cTn id="62" dur="500" fill="hold"/>
                                        <p:tgtEl>
                                          <p:spTgt spid="87"/>
                                        </p:tgtEl>
                                        <p:attrNameLst>
                                          <p:attrName>ppt_x</p:attrName>
                                          <p:attrName>ppt_y</p:attrName>
                                        </p:attrNameLst>
                                      </p:cBhvr>
                                      <p:rCtr x="0" y="10579"/>
                                    </p:animMotion>
                                  </p:childTnLst>
                                </p:cTn>
                              </p:par>
                              <p:par>
                                <p:cTn id="63" presetID="10" presetClass="entr" presetSubtype="0" fill="hold" nodeType="withEffect">
                                  <p:stCondLst>
                                    <p:cond delay="225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par>
                                <p:cTn id="66" presetID="42" presetClass="path" presetSubtype="0" decel="50000" fill="hold" nodeType="withEffect">
                                  <p:stCondLst>
                                    <p:cond delay="2250"/>
                                  </p:stCondLst>
                                  <p:childTnLst>
                                    <p:animMotion origin="layout" path="M -1.66667E-6 3.7037E-6 L -1.66667E-6 0.21041 " pathEditMode="relative" rAng="0" ptsTypes="AA">
                                      <p:cBhvr>
                                        <p:cTn id="67" dur="500" fill="hold"/>
                                        <p:tgtEl>
                                          <p:spTgt spid="86"/>
                                        </p:tgtEl>
                                        <p:attrNameLst>
                                          <p:attrName>ppt_x</p:attrName>
                                          <p:attrName>ppt_y</p:attrName>
                                        </p:attrNameLst>
                                      </p:cBhvr>
                                      <p:rCtr x="0" y="10509"/>
                                    </p:animMotion>
                                  </p:childTnLst>
                                </p:cTn>
                              </p:par>
                              <p:par>
                                <p:cTn id="68" presetID="10" presetClass="entr" presetSubtype="0" fill="hold" nodeType="withEffect">
                                  <p:stCondLst>
                                    <p:cond delay="250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par>
                                <p:cTn id="71" presetID="42" presetClass="path" presetSubtype="0" decel="50000" fill="hold" nodeType="withEffect">
                                  <p:stCondLst>
                                    <p:cond delay="2500"/>
                                  </p:stCondLst>
                                  <p:childTnLst>
                                    <p:animMotion origin="layout" path="M -1.04167E-6 3.7037E-6 L -1.04167E-6 0.21041 " pathEditMode="relative" rAng="0" ptsTypes="AA">
                                      <p:cBhvr>
                                        <p:cTn id="72" dur="500" fill="hold"/>
                                        <p:tgtEl>
                                          <p:spTgt spid="85"/>
                                        </p:tgtEl>
                                        <p:attrNameLst>
                                          <p:attrName>ppt_x</p:attrName>
                                          <p:attrName>ppt_y</p:attrName>
                                        </p:attrNameLst>
                                      </p:cBhvr>
                                      <p:rCtr x="0" y="10509"/>
                                    </p:animMotion>
                                  </p:childTnLst>
                                </p:cTn>
                              </p:par>
                              <p:par>
                                <p:cTn id="73" presetID="10" presetClass="entr" presetSubtype="0" fill="hold" nodeType="withEffect">
                                  <p:stCondLst>
                                    <p:cond delay="275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500"/>
                                        <p:tgtEl>
                                          <p:spTgt spid="84"/>
                                        </p:tgtEl>
                                      </p:cBhvr>
                                    </p:animEffect>
                                  </p:childTnLst>
                                </p:cTn>
                              </p:par>
                              <p:par>
                                <p:cTn id="76" presetID="42" presetClass="path" presetSubtype="0" decel="50000" fill="hold" nodeType="withEffect">
                                  <p:stCondLst>
                                    <p:cond delay="2750"/>
                                  </p:stCondLst>
                                  <p:childTnLst>
                                    <p:animMotion origin="layout" path="M 5E-6 -1.48148E-6 L 5E-6 0.21273 " pathEditMode="relative" rAng="0" ptsTypes="AA">
                                      <p:cBhvr>
                                        <p:cTn id="77" dur="500" fill="hold"/>
                                        <p:tgtEl>
                                          <p:spTgt spid="84"/>
                                        </p:tgtEl>
                                        <p:attrNameLst>
                                          <p:attrName>ppt_x</p:attrName>
                                          <p:attrName>ppt_y</p:attrName>
                                        </p:attrNameLst>
                                      </p:cBhvr>
                                      <p:rCtr x="0" y="10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5CE6F9-70A0-893E-2074-C3E25E0C9742}"/>
              </a:ext>
            </a:extLst>
          </p:cNvPr>
          <p:cNvSpPr>
            <a:spLocks noGrp="1"/>
          </p:cNvSpPr>
          <p:nvPr>
            <p:ph idx="1"/>
          </p:nvPr>
        </p:nvSpPr>
        <p:spPr>
          <a:xfrm>
            <a:off x="430927" y="1569790"/>
            <a:ext cx="11235556" cy="4599362"/>
          </a:xfrm>
        </p:spPr>
        <p:txBody>
          <a:bodyPr>
            <a:normAutofit/>
          </a:bodyPr>
          <a:lstStyle/>
          <a:p>
            <a:pPr marL="0" indent="0">
              <a:buNone/>
            </a:pPr>
            <a:r>
              <a:rPr lang="en-US" dirty="0"/>
              <a:t>The campaign will run from May to September, with activities including:</a:t>
            </a:r>
          </a:p>
          <a:p>
            <a:r>
              <a:rPr lang="en-US" dirty="0"/>
              <a:t>Opening of new Performance Archery Centre</a:t>
            </a:r>
          </a:p>
          <a:p>
            <a:r>
              <a:rPr lang="en-US" dirty="0"/>
              <a:t>Start Archery Week (4-12 May) – launch Aim for Paris, bringing the archery community together</a:t>
            </a:r>
          </a:p>
          <a:p>
            <a:r>
              <a:rPr lang="en-US" dirty="0"/>
              <a:t>Fan Zones (Kings Cross), Parliamentary Day, partnership working </a:t>
            </a:r>
          </a:p>
          <a:p>
            <a:r>
              <a:rPr lang="en-US" dirty="0"/>
              <a:t>Paris Hub website</a:t>
            </a:r>
          </a:p>
          <a:p>
            <a:r>
              <a:rPr lang="en-US" dirty="0"/>
              <a:t>Virtual Challenge – Aim for Paris 2024 Competition</a:t>
            </a:r>
          </a:p>
          <a:p>
            <a:r>
              <a:rPr lang="en-US" dirty="0"/>
              <a:t>Team announcement and Kitting out events in Birmingham, Loughborough and </a:t>
            </a:r>
            <a:r>
              <a:rPr lang="en-US" dirty="0" err="1"/>
              <a:t>Lilleshall</a:t>
            </a:r>
            <a:r>
              <a:rPr lang="en-US" dirty="0"/>
              <a:t> </a:t>
            </a:r>
          </a:p>
          <a:p>
            <a:r>
              <a:rPr lang="en-US" dirty="0"/>
              <a:t>Archery Superheroes</a:t>
            </a:r>
          </a:p>
          <a:p>
            <a:r>
              <a:rPr lang="en-US" dirty="0"/>
              <a:t>Post Games – Thank you Campaign</a:t>
            </a:r>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B70D366-B4B2-46FC-349D-87C6479AA26F}"/>
              </a:ext>
            </a:extLst>
          </p:cNvPr>
          <p:cNvSpPr>
            <a:spLocks noGrp="1"/>
          </p:cNvSpPr>
          <p:nvPr>
            <p:ph type="sldNum" sz="quarter" idx="12"/>
          </p:nvPr>
        </p:nvSpPr>
        <p:spPr/>
        <p:txBody>
          <a:bodyPr/>
          <a:lstStyle/>
          <a:p>
            <a:fld id="{A5B9B541-124E-9D4C-AB5C-0A6F787C4EB0}" type="slidenum">
              <a:rPr lang="en-US" smtClean="0"/>
              <a:t>12</a:t>
            </a:fld>
            <a:endParaRPr lang="en-US"/>
          </a:p>
        </p:txBody>
      </p:sp>
      <p:sp>
        <p:nvSpPr>
          <p:cNvPr id="9" name="Title 8">
            <a:extLst>
              <a:ext uri="{FF2B5EF4-FFF2-40B4-BE49-F238E27FC236}">
                <a16:creationId xmlns:a16="http://schemas.microsoft.com/office/drawing/2014/main" id="{FEC6CF2F-AE7B-1A54-72E7-8019DD5BCFA1}"/>
              </a:ext>
            </a:extLst>
          </p:cNvPr>
          <p:cNvSpPr>
            <a:spLocks noGrp="1"/>
          </p:cNvSpPr>
          <p:nvPr>
            <p:ph type="title"/>
          </p:nvPr>
        </p:nvSpPr>
        <p:spPr/>
        <p:txBody>
          <a:bodyPr/>
          <a:lstStyle/>
          <a:p>
            <a:endParaRPr lang="en-US"/>
          </a:p>
        </p:txBody>
      </p:sp>
      <p:grpSp>
        <p:nvGrpSpPr>
          <p:cNvPr id="10" name="Group 9">
            <a:extLst>
              <a:ext uri="{FF2B5EF4-FFF2-40B4-BE49-F238E27FC236}">
                <a16:creationId xmlns:a16="http://schemas.microsoft.com/office/drawing/2014/main" id="{ABDF6914-F107-6E1A-95F6-0047B1758DB6}"/>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68520920-7844-EF97-797D-702D76089BB8}"/>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53C7CC05-3ADA-4F31-1B50-3C2D1A4840F2}"/>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766C4CC1-1DEA-4605-0D7B-1DC4A173B0F0}"/>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Aim for Paris 2024</a:t>
            </a:r>
          </a:p>
        </p:txBody>
      </p:sp>
      <p:cxnSp>
        <p:nvCxnSpPr>
          <p:cNvPr id="14" name="Straight Connector 13">
            <a:extLst>
              <a:ext uri="{FF2B5EF4-FFF2-40B4-BE49-F238E27FC236}">
                <a16:creationId xmlns:a16="http://schemas.microsoft.com/office/drawing/2014/main" id="{31EDF496-1FEA-A143-D4A3-C91AD8BEA803}"/>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3FCF879-47CC-3542-CE5D-4ADA89AF66C0}"/>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16615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10"/>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809F72C-3FB9-B8A4-E7DC-00EE69B17F34}"/>
              </a:ext>
            </a:extLst>
          </p:cNvPr>
          <p:cNvPicPr>
            <a:picLocks noChangeAspect="1"/>
          </p:cNvPicPr>
          <p:nvPr/>
        </p:nvPicPr>
        <p:blipFill rotWithShape="1">
          <a:blip r:embed="rId3"/>
          <a:srcRect l="17347" r="18511"/>
          <a:stretch/>
        </p:blipFill>
        <p:spPr>
          <a:xfrm>
            <a:off x="5373982" y="0"/>
            <a:ext cx="6818018" cy="6858001"/>
          </a:xfrm>
          <a:prstGeom prst="rect">
            <a:avLst/>
          </a:prstGeom>
        </p:spPr>
      </p:pic>
      <p:sp>
        <p:nvSpPr>
          <p:cNvPr id="5" name="Parallelogram 4">
            <a:extLst>
              <a:ext uri="{FF2B5EF4-FFF2-40B4-BE49-F238E27FC236}">
                <a16:creationId xmlns:a16="http://schemas.microsoft.com/office/drawing/2014/main" id="{68F780C7-861A-9180-F9D7-C051DF7EF688}"/>
              </a:ext>
            </a:extLst>
          </p:cNvPr>
          <p:cNvSpPr/>
          <p:nvPr/>
        </p:nvSpPr>
        <p:spPr>
          <a:xfrm>
            <a:off x="3579016" y="-18218"/>
            <a:ext cx="4352784" cy="6876218"/>
          </a:xfrm>
          <a:prstGeom prst="parallelogram">
            <a:avLst>
              <a:gd name="adj" fmla="val 511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373F01-AA2A-7E80-16DD-F25176AB0BA6}"/>
              </a:ext>
            </a:extLst>
          </p:cNvPr>
          <p:cNvGrpSpPr/>
          <p:nvPr/>
        </p:nvGrpSpPr>
        <p:grpSpPr>
          <a:xfrm>
            <a:off x="-3298" y="-6027"/>
            <a:ext cx="14459132" cy="6876218"/>
            <a:chOff x="10510" y="0"/>
            <a:chExt cx="14459132" cy="6876218"/>
          </a:xfrm>
        </p:grpSpPr>
        <p:sp>
          <p:nvSpPr>
            <p:cNvPr id="14" name="Parallelogram 13">
              <a:extLst>
                <a:ext uri="{FF2B5EF4-FFF2-40B4-BE49-F238E27FC236}">
                  <a16:creationId xmlns:a16="http://schemas.microsoft.com/office/drawing/2014/main" id="{3405FAD0-B294-776B-666B-73013A661EF5}"/>
                </a:ext>
              </a:extLst>
            </p:cNvPr>
            <p:cNvSpPr/>
            <p:nvPr/>
          </p:nvSpPr>
          <p:spPr>
            <a:xfrm>
              <a:off x="9052504" y="0"/>
              <a:ext cx="5417138" cy="6876218"/>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40C397-1FFD-FAE8-17BA-A1B74CEEE55F}"/>
                </a:ext>
              </a:extLst>
            </p:cNvPr>
            <p:cNvSpPr/>
            <p:nvPr/>
          </p:nvSpPr>
          <p:spPr>
            <a:xfrm>
              <a:off x="10510" y="0"/>
              <a:ext cx="11452944" cy="6873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a:extLst>
              <a:ext uri="{FF2B5EF4-FFF2-40B4-BE49-F238E27FC236}">
                <a16:creationId xmlns:a16="http://schemas.microsoft.com/office/drawing/2014/main" id="{CF5CE6F9-70A0-893E-2074-C3E25E0C9742}"/>
              </a:ext>
            </a:extLst>
          </p:cNvPr>
          <p:cNvSpPr>
            <a:spLocks noGrp="1"/>
          </p:cNvSpPr>
          <p:nvPr>
            <p:ph idx="1"/>
          </p:nvPr>
        </p:nvSpPr>
        <p:spPr/>
        <p:txBody>
          <a:bodyPr/>
          <a:lstStyle/>
          <a:p>
            <a:r>
              <a:rPr lang="en-GB" dirty="0"/>
              <a:t>Why are we doing this?</a:t>
            </a:r>
          </a:p>
          <a:p>
            <a:r>
              <a:rPr lang="en-GB" dirty="0"/>
              <a:t>Project approach</a:t>
            </a:r>
          </a:p>
          <a:p>
            <a:r>
              <a:rPr lang="en-GB" dirty="0"/>
              <a:t>Timeline</a:t>
            </a:r>
          </a:p>
          <a:p>
            <a:endParaRPr lang="en-GB" dirty="0"/>
          </a:p>
          <a:p>
            <a:endParaRPr lang="en-GB" dirty="0"/>
          </a:p>
          <a:p>
            <a:endParaRPr lang="en-GB" dirty="0"/>
          </a:p>
          <a:p>
            <a:endParaRPr lang="en-GB" dirty="0"/>
          </a:p>
          <a:p>
            <a:endParaRPr lang="en-GB" dirty="0"/>
          </a:p>
          <a:p>
            <a:r>
              <a:rPr lang="en-GB" dirty="0"/>
              <a:t>Next steps </a:t>
            </a:r>
          </a:p>
          <a:p>
            <a:endParaRPr lang="en-US" dirty="0"/>
          </a:p>
          <a:p>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1B70D366-B4B2-46FC-349D-87C6479AA26F}"/>
              </a:ext>
            </a:extLst>
          </p:cNvPr>
          <p:cNvSpPr>
            <a:spLocks noGrp="1"/>
          </p:cNvSpPr>
          <p:nvPr>
            <p:ph type="sldNum" sz="quarter" idx="12"/>
          </p:nvPr>
        </p:nvSpPr>
        <p:spPr/>
        <p:txBody>
          <a:bodyPr/>
          <a:lstStyle/>
          <a:p>
            <a:fld id="{A5B9B541-124E-9D4C-AB5C-0A6F787C4EB0}" type="slidenum">
              <a:rPr lang="en-US" smtClean="0"/>
              <a:t>13</a:t>
            </a:fld>
            <a:endParaRPr lang="en-US"/>
          </a:p>
        </p:txBody>
      </p:sp>
      <p:sp>
        <p:nvSpPr>
          <p:cNvPr id="10" name="Rectangle 9">
            <a:extLst>
              <a:ext uri="{FF2B5EF4-FFF2-40B4-BE49-F238E27FC236}">
                <a16:creationId xmlns:a16="http://schemas.microsoft.com/office/drawing/2014/main" id="{3FCCCD61-8DE0-C63C-7C24-30207D968B1D}"/>
              </a:ext>
            </a:extLst>
          </p:cNvPr>
          <p:cNvSpPr/>
          <p:nvPr/>
        </p:nvSpPr>
        <p:spPr>
          <a:xfrm>
            <a:off x="5329535" y="-5126"/>
            <a:ext cx="1217153" cy="2548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C71E2FAD-F115-ACE1-1AE8-4A4339BD1414}"/>
              </a:ext>
            </a:extLst>
          </p:cNvPr>
          <p:cNvSpPr/>
          <p:nvPr/>
        </p:nvSpPr>
        <p:spPr>
          <a:xfrm>
            <a:off x="4545646" y="6873234"/>
            <a:ext cx="2743200" cy="2627959"/>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9E496D58-59C7-0FCB-116B-3524FBCD7DCF}"/>
              </a:ext>
            </a:extLst>
          </p:cNvPr>
          <p:cNvSpPr/>
          <p:nvPr/>
        </p:nvSpPr>
        <p:spPr>
          <a:xfrm>
            <a:off x="4104012" y="6870250"/>
            <a:ext cx="2108084" cy="1898898"/>
          </a:xfrm>
          <a:prstGeom prst="parallelogram">
            <a:avLst>
              <a:gd name="adj" fmla="val 32071"/>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E8B6DD4-FB9B-6630-C44C-BDF5CC9775B1}"/>
              </a:ext>
            </a:extLst>
          </p:cNvPr>
          <p:cNvGrpSpPr/>
          <p:nvPr/>
        </p:nvGrpSpPr>
        <p:grpSpPr>
          <a:xfrm>
            <a:off x="0" y="779746"/>
            <a:ext cx="4948638" cy="365124"/>
            <a:chOff x="390786" y="774194"/>
            <a:chExt cx="4948638" cy="365124"/>
          </a:xfrm>
        </p:grpSpPr>
        <p:sp>
          <p:nvSpPr>
            <p:cNvPr id="21" name="Parallelogram 20">
              <a:extLst>
                <a:ext uri="{FF2B5EF4-FFF2-40B4-BE49-F238E27FC236}">
                  <a16:creationId xmlns:a16="http://schemas.microsoft.com/office/drawing/2014/main" id="{09852610-5378-9029-5972-4955C64BF4FD}"/>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22" name="Parallelogram 21">
              <a:extLst>
                <a:ext uri="{FF2B5EF4-FFF2-40B4-BE49-F238E27FC236}">
                  <a16:creationId xmlns:a16="http://schemas.microsoft.com/office/drawing/2014/main" id="{49DA0BF0-ABFC-70A1-06F3-D326E19818A1}"/>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24" name="Title 7">
            <a:extLst>
              <a:ext uri="{FF2B5EF4-FFF2-40B4-BE49-F238E27FC236}">
                <a16:creationId xmlns:a16="http://schemas.microsoft.com/office/drawing/2014/main" id="{35F469FF-5BE4-4CD3-B451-0E6576B18ECA}"/>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Competitions and events strategy</a:t>
            </a:r>
          </a:p>
        </p:txBody>
      </p:sp>
      <p:sp>
        <p:nvSpPr>
          <p:cNvPr id="25" name="Content Placeholder 1">
            <a:extLst>
              <a:ext uri="{FF2B5EF4-FFF2-40B4-BE49-F238E27FC236}">
                <a16:creationId xmlns:a16="http://schemas.microsoft.com/office/drawing/2014/main" id="{F3F4EAC2-F303-6B01-D770-93E3C259E7BD}"/>
              </a:ext>
            </a:extLst>
          </p:cNvPr>
          <p:cNvSpPr txBox="1">
            <a:spLocks/>
          </p:cNvSpPr>
          <p:nvPr/>
        </p:nvSpPr>
        <p:spPr>
          <a:xfrm>
            <a:off x="427981" y="2933736"/>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April</a:t>
            </a:r>
          </a:p>
          <a:p>
            <a:pPr marL="0" indent="0" algn="ctr">
              <a:buFont typeface="Arial" panose="020B0604020202020204" pitchFamily="34" charset="0"/>
              <a:buNone/>
            </a:pPr>
            <a:r>
              <a:rPr lang="en-US" sz="1600" dirty="0"/>
              <a:t>Discovery</a:t>
            </a:r>
          </a:p>
        </p:txBody>
      </p:sp>
      <p:cxnSp>
        <p:nvCxnSpPr>
          <p:cNvPr id="26" name="Straight Connector 25">
            <a:extLst>
              <a:ext uri="{FF2B5EF4-FFF2-40B4-BE49-F238E27FC236}">
                <a16:creationId xmlns:a16="http://schemas.microsoft.com/office/drawing/2014/main" id="{B5BE9E23-9AFE-1BF5-643A-B1DE027AC400}"/>
              </a:ext>
            </a:extLst>
          </p:cNvPr>
          <p:cNvCxnSpPr>
            <a:cxnSpLocks/>
          </p:cNvCxnSpPr>
          <p:nvPr/>
        </p:nvCxnSpPr>
        <p:spPr>
          <a:xfrm flipH="1">
            <a:off x="1004676" y="3255681"/>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29" name="Content Placeholder 1">
            <a:extLst>
              <a:ext uri="{FF2B5EF4-FFF2-40B4-BE49-F238E27FC236}">
                <a16:creationId xmlns:a16="http://schemas.microsoft.com/office/drawing/2014/main" id="{56EF900C-9B20-3A3C-7976-BE391F9C2409}"/>
              </a:ext>
            </a:extLst>
          </p:cNvPr>
          <p:cNvSpPr txBox="1">
            <a:spLocks/>
          </p:cNvSpPr>
          <p:nvPr/>
        </p:nvSpPr>
        <p:spPr>
          <a:xfrm>
            <a:off x="427981" y="3799368"/>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May</a:t>
            </a:r>
          </a:p>
          <a:p>
            <a:pPr marL="0" indent="0" algn="ctr">
              <a:buFont typeface="Arial" panose="020B0604020202020204" pitchFamily="34" charset="0"/>
              <a:buNone/>
            </a:pPr>
            <a:r>
              <a:rPr lang="en-US" sz="1600" dirty="0"/>
              <a:t>Listening</a:t>
            </a:r>
          </a:p>
        </p:txBody>
      </p:sp>
      <p:cxnSp>
        <p:nvCxnSpPr>
          <p:cNvPr id="30" name="Straight Connector 29">
            <a:extLst>
              <a:ext uri="{FF2B5EF4-FFF2-40B4-BE49-F238E27FC236}">
                <a16:creationId xmlns:a16="http://schemas.microsoft.com/office/drawing/2014/main" id="{50D155B4-8637-7C80-5E92-279DF8F3F2DD}"/>
              </a:ext>
            </a:extLst>
          </p:cNvPr>
          <p:cNvCxnSpPr>
            <a:cxnSpLocks/>
          </p:cNvCxnSpPr>
          <p:nvPr/>
        </p:nvCxnSpPr>
        <p:spPr>
          <a:xfrm flipH="1">
            <a:off x="1004676" y="4121313"/>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31" name="Content Placeholder 1">
            <a:extLst>
              <a:ext uri="{FF2B5EF4-FFF2-40B4-BE49-F238E27FC236}">
                <a16:creationId xmlns:a16="http://schemas.microsoft.com/office/drawing/2014/main" id="{C64FBAE1-C7FF-0AF0-4B57-21E010B959FB}"/>
              </a:ext>
            </a:extLst>
          </p:cNvPr>
          <p:cNvSpPr txBox="1">
            <a:spLocks/>
          </p:cNvSpPr>
          <p:nvPr/>
        </p:nvSpPr>
        <p:spPr>
          <a:xfrm>
            <a:off x="2159245" y="2933736"/>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June</a:t>
            </a:r>
          </a:p>
          <a:p>
            <a:pPr marL="0" indent="0" algn="ctr">
              <a:buFont typeface="Arial" panose="020B0604020202020204" pitchFamily="34" charset="0"/>
              <a:buNone/>
            </a:pPr>
            <a:r>
              <a:rPr lang="en-US" sz="1600" dirty="0"/>
              <a:t>Analysis</a:t>
            </a:r>
          </a:p>
        </p:txBody>
      </p:sp>
      <p:cxnSp>
        <p:nvCxnSpPr>
          <p:cNvPr id="32" name="Straight Connector 31">
            <a:extLst>
              <a:ext uri="{FF2B5EF4-FFF2-40B4-BE49-F238E27FC236}">
                <a16:creationId xmlns:a16="http://schemas.microsoft.com/office/drawing/2014/main" id="{169B56FC-0A8E-F1CB-583F-76F2B866C553}"/>
              </a:ext>
            </a:extLst>
          </p:cNvPr>
          <p:cNvCxnSpPr>
            <a:cxnSpLocks/>
          </p:cNvCxnSpPr>
          <p:nvPr/>
        </p:nvCxnSpPr>
        <p:spPr>
          <a:xfrm flipH="1">
            <a:off x="2735940" y="3255681"/>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33" name="Content Placeholder 1">
            <a:extLst>
              <a:ext uri="{FF2B5EF4-FFF2-40B4-BE49-F238E27FC236}">
                <a16:creationId xmlns:a16="http://schemas.microsoft.com/office/drawing/2014/main" id="{1F8317B6-15F9-41BE-86B0-341223FAC710}"/>
              </a:ext>
            </a:extLst>
          </p:cNvPr>
          <p:cNvSpPr txBox="1">
            <a:spLocks/>
          </p:cNvSpPr>
          <p:nvPr/>
        </p:nvSpPr>
        <p:spPr>
          <a:xfrm>
            <a:off x="2159245" y="3799368"/>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July</a:t>
            </a:r>
          </a:p>
          <a:p>
            <a:pPr marL="0" indent="0" algn="ctr">
              <a:buFont typeface="Arial" panose="020B0604020202020204" pitchFamily="34" charset="0"/>
              <a:buNone/>
            </a:pPr>
            <a:r>
              <a:rPr lang="en-US" sz="1600" dirty="0"/>
              <a:t>Validation</a:t>
            </a:r>
          </a:p>
        </p:txBody>
      </p:sp>
      <p:cxnSp>
        <p:nvCxnSpPr>
          <p:cNvPr id="34" name="Straight Connector 33">
            <a:extLst>
              <a:ext uri="{FF2B5EF4-FFF2-40B4-BE49-F238E27FC236}">
                <a16:creationId xmlns:a16="http://schemas.microsoft.com/office/drawing/2014/main" id="{CB55A002-A002-3853-117B-FA5A114E738D}"/>
              </a:ext>
            </a:extLst>
          </p:cNvPr>
          <p:cNvCxnSpPr>
            <a:cxnSpLocks/>
          </p:cNvCxnSpPr>
          <p:nvPr/>
        </p:nvCxnSpPr>
        <p:spPr>
          <a:xfrm flipH="1">
            <a:off x="2735940" y="4121313"/>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35" name="Content Placeholder 1">
            <a:extLst>
              <a:ext uri="{FF2B5EF4-FFF2-40B4-BE49-F238E27FC236}">
                <a16:creationId xmlns:a16="http://schemas.microsoft.com/office/drawing/2014/main" id="{8708D302-D0E7-A51B-3F54-926B5FE534FC}"/>
              </a:ext>
            </a:extLst>
          </p:cNvPr>
          <p:cNvSpPr txBox="1">
            <a:spLocks/>
          </p:cNvSpPr>
          <p:nvPr/>
        </p:nvSpPr>
        <p:spPr>
          <a:xfrm>
            <a:off x="3890509" y="2933736"/>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August</a:t>
            </a:r>
          </a:p>
          <a:p>
            <a:pPr marL="0" indent="0" algn="ctr">
              <a:buFont typeface="Arial" panose="020B0604020202020204" pitchFamily="34" charset="0"/>
              <a:buNone/>
            </a:pPr>
            <a:r>
              <a:rPr lang="en-US" sz="1600" dirty="0"/>
              <a:t>Creation</a:t>
            </a:r>
          </a:p>
        </p:txBody>
      </p:sp>
      <p:cxnSp>
        <p:nvCxnSpPr>
          <p:cNvPr id="36" name="Straight Connector 35">
            <a:extLst>
              <a:ext uri="{FF2B5EF4-FFF2-40B4-BE49-F238E27FC236}">
                <a16:creationId xmlns:a16="http://schemas.microsoft.com/office/drawing/2014/main" id="{411E0A80-862E-38D6-9E4E-9520B5E0B2D6}"/>
              </a:ext>
            </a:extLst>
          </p:cNvPr>
          <p:cNvCxnSpPr>
            <a:cxnSpLocks/>
          </p:cNvCxnSpPr>
          <p:nvPr/>
        </p:nvCxnSpPr>
        <p:spPr>
          <a:xfrm flipH="1">
            <a:off x="4467204" y="3255681"/>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37" name="Content Placeholder 1">
            <a:extLst>
              <a:ext uri="{FF2B5EF4-FFF2-40B4-BE49-F238E27FC236}">
                <a16:creationId xmlns:a16="http://schemas.microsoft.com/office/drawing/2014/main" id="{9203781C-8E97-BF5B-E7A7-087E20CC826C}"/>
              </a:ext>
            </a:extLst>
          </p:cNvPr>
          <p:cNvSpPr txBox="1">
            <a:spLocks/>
          </p:cNvSpPr>
          <p:nvPr/>
        </p:nvSpPr>
        <p:spPr>
          <a:xfrm>
            <a:off x="3890509" y="3799368"/>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September</a:t>
            </a:r>
          </a:p>
          <a:p>
            <a:pPr marL="0" indent="0" algn="ctr">
              <a:buFont typeface="Arial" panose="020B0604020202020204" pitchFamily="34" charset="0"/>
              <a:buNone/>
            </a:pPr>
            <a:r>
              <a:rPr lang="en-US" sz="1600" dirty="0"/>
              <a:t>Presentation</a:t>
            </a:r>
          </a:p>
        </p:txBody>
      </p:sp>
      <p:cxnSp>
        <p:nvCxnSpPr>
          <p:cNvPr id="38" name="Straight Connector 37">
            <a:extLst>
              <a:ext uri="{FF2B5EF4-FFF2-40B4-BE49-F238E27FC236}">
                <a16:creationId xmlns:a16="http://schemas.microsoft.com/office/drawing/2014/main" id="{617AF19C-4048-E01C-574F-F4ADB00B4799}"/>
              </a:ext>
            </a:extLst>
          </p:cNvPr>
          <p:cNvCxnSpPr>
            <a:cxnSpLocks/>
          </p:cNvCxnSpPr>
          <p:nvPr/>
        </p:nvCxnSpPr>
        <p:spPr>
          <a:xfrm flipH="1">
            <a:off x="4467204" y="4121313"/>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8692AD0A-7C54-724B-8FCD-2A8104C93CBA}"/>
              </a:ext>
            </a:extLst>
          </p:cNvPr>
          <p:cNvSpPr txBox="1">
            <a:spLocks/>
          </p:cNvSpPr>
          <p:nvPr/>
        </p:nvSpPr>
        <p:spPr>
          <a:xfrm>
            <a:off x="5609581" y="2933736"/>
            <a:ext cx="1616687" cy="772632"/>
          </a:xfrm>
          <a:prstGeom prst="rect">
            <a:avLst/>
          </a:prstGeom>
        </p:spPr>
        <p:txBody>
          <a:bodyPr vert="horz" lIns="91440" tIns="45720" rIns="91440" bIns="45720" rtlCol="0">
            <a:normAutofit/>
          </a:bodyPr>
          <a:lstStyle>
            <a:lvl1pPr marL="184150" indent="-184150" algn="l" defTabSz="914400" rtl="0" eaLnBrk="1" latinLnBrk="0" hangingPunct="1">
              <a:lnSpc>
                <a:spcPct val="90000"/>
              </a:lnSpc>
              <a:spcBef>
                <a:spcPts val="10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1pPr>
            <a:lvl2pPr marL="317500" indent="-18256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2pPr>
            <a:lvl3pPr marL="449263"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3pPr>
            <a:lvl4pPr marL="582613" indent="-17462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4pPr>
            <a:lvl5pPr marL="715963" indent="-180975"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rgbClr val="142B55"/>
                </a:solidFill>
                <a:latin typeface="Arial" panose="020B0604020202020204" pitchFamily="34" charset="0"/>
                <a:ea typeface="+mn-ea"/>
                <a:cs typeface="Arial" panose="020B0604020202020204" pitchFamily="34" charset="0"/>
              </a:defRPr>
            </a:lvl5pPr>
            <a:lvl6pPr marL="1025525" indent="-176213"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6pPr>
            <a:lvl7pPr marL="1289050" indent="-185738" algn="l" defTabSz="914400" rtl="0" eaLnBrk="1" latinLnBrk="0" hangingPunct="1">
              <a:lnSpc>
                <a:spcPct val="90000"/>
              </a:lnSpc>
              <a:spcBef>
                <a:spcPts val="500"/>
              </a:spcBef>
              <a:buClr>
                <a:srgbClr val="DC0000"/>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October</a:t>
            </a:r>
          </a:p>
          <a:p>
            <a:pPr marL="0" indent="0" algn="ctr">
              <a:buFont typeface="Arial" panose="020B0604020202020204" pitchFamily="34" charset="0"/>
              <a:buNone/>
            </a:pPr>
            <a:r>
              <a:rPr lang="en-US" sz="1600" dirty="0"/>
              <a:t>Launch</a:t>
            </a:r>
          </a:p>
        </p:txBody>
      </p:sp>
      <p:cxnSp>
        <p:nvCxnSpPr>
          <p:cNvPr id="42" name="Straight Connector 41">
            <a:extLst>
              <a:ext uri="{FF2B5EF4-FFF2-40B4-BE49-F238E27FC236}">
                <a16:creationId xmlns:a16="http://schemas.microsoft.com/office/drawing/2014/main" id="{F5164495-E2D9-D7C3-AFC9-B4679F0C21C5}"/>
              </a:ext>
            </a:extLst>
          </p:cNvPr>
          <p:cNvCxnSpPr>
            <a:cxnSpLocks/>
          </p:cNvCxnSpPr>
          <p:nvPr/>
        </p:nvCxnSpPr>
        <p:spPr>
          <a:xfrm flipH="1">
            <a:off x="6186276" y="3255681"/>
            <a:ext cx="438912" cy="0"/>
          </a:xfrm>
          <a:prstGeom prst="line">
            <a:avLst/>
          </a:prstGeom>
          <a:solidFill>
            <a:srgbClr val="DC0000">
              <a:alpha val="40392"/>
            </a:srgbClr>
          </a:solidFill>
          <a:ln>
            <a:solidFill>
              <a:srgbClr val="DC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ED38FE-480E-5AE8-AAE5-AF6395E2CC1C}"/>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57BA79D-7A01-28B8-2987-039DC2AB92DE}"/>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14443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2.96296E-6 L -0.49141 0.00139 " pathEditMode="relative" rAng="0" ptsTypes="AA">
                                      <p:cBhvr>
                                        <p:cTn id="6" dur="1000" fill="hold"/>
                                        <p:tgtEl>
                                          <p:spTgt spid="13"/>
                                        </p:tgtEl>
                                        <p:attrNameLst>
                                          <p:attrName>ppt_x</p:attrName>
                                          <p:attrName>ppt_y</p:attrName>
                                        </p:attrNameLst>
                                      </p:cBhvr>
                                      <p:rCtr x="-24570" y="69"/>
                                    </p:animMotion>
                                  </p:childTnLst>
                                </p:cTn>
                              </p:par>
                              <p:par>
                                <p:cTn id="7" presetID="42" presetClass="path" presetSubtype="0" accel="50000" decel="50000" fill="hold" grpId="0" nodeType="withEffect">
                                  <p:stCondLst>
                                    <p:cond delay="500"/>
                                  </p:stCondLst>
                                  <p:childTnLst>
                                    <p:animMotion origin="layout" path="M 3.54167E-6 0 L 0.06354 -0.38032 " pathEditMode="relative" rAng="0" ptsTypes="AA">
                                      <p:cBhvr>
                                        <p:cTn id="8" dur="500" fill="hold"/>
                                        <p:tgtEl>
                                          <p:spTgt spid="16"/>
                                        </p:tgtEl>
                                        <p:attrNameLst>
                                          <p:attrName>ppt_x</p:attrName>
                                          <p:attrName>ppt_y</p:attrName>
                                        </p:attrNameLst>
                                      </p:cBhvr>
                                      <p:rCtr x="3177" y="-19028"/>
                                    </p:animMotion>
                                  </p:childTnLst>
                                </p:cTn>
                              </p:par>
                              <p:par>
                                <p:cTn id="9" presetID="42" presetClass="path" presetSubtype="0" accel="50000" decel="50000" fill="hold" grpId="0" nodeType="withEffect">
                                  <p:stCondLst>
                                    <p:cond delay="750"/>
                                  </p:stCondLst>
                                  <p:childTnLst>
                                    <p:animMotion origin="layout" path="M 3.125E-6 2.22222E-6 L 0.05091 -0.27685 " pathEditMode="relative" rAng="0" ptsTypes="AA">
                                      <p:cBhvr>
                                        <p:cTn id="10" dur="500" fill="hold"/>
                                        <p:tgtEl>
                                          <p:spTgt spid="17"/>
                                        </p:tgtEl>
                                        <p:attrNameLst>
                                          <p:attrName>ppt_x</p:attrName>
                                          <p:attrName>ppt_y</p:attrName>
                                        </p:attrNameLst>
                                      </p:cBhvr>
                                      <p:rCtr x="2539" y="-13843"/>
                                    </p:animMotion>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63" presetClass="path" presetSubtype="0" accel="50000" decel="50000" fill="hold" nodeType="withEffect">
                                  <p:stCondLst>
                                    <p:cond delay="750"/>
                                  </p:stCondLst>
                                  <p:childTnLst>
                                    <p:animMotion origin="layout" path="M -4.58333E-6 2.22222E-6 L 0.02917 2.22222E-6 " pathEditMode="relative" rAng="0" ptsTypes="AA">
                                      <p:cBhvr>
                                        <p:cTn id="15" dur="500" fill="hold"/>
                                        <p:tgtEl>
                                          <p:spTgt spid="20"/>
                                        </p:tgtEl>
                                        <p:attrNameLst>
                                          <p:attrName>ppt_x</p:attrName>
                                          <p:attrName>ppt_y</p:attrName>
                                        </p:attrNameLst>
                                      </p:cBhvr>
                                      <p:rCtr x="1458" y="0"/>
                                    </p:animMotion>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6" presetClass="emph" presetSubtype="0" fill="hold" nodeType="withEffect">
                                  <p:stCondLst>
                                    <p:cond delay="0"/>
                                  </p:stCondLst>
                                  <p:childTnLst>
                                    <p:animScale>
                                      <p:cBhvr>
                                        <p:cTn id="42" dur="500" fill="hold"/>
                                        <p:tgtEl>
                                          <p:spTgt spid="26"/>
                                        </p:tgtEl>
                                      </p:cBhvr>
                                      <p:by x="300000" y="100000"/>
                                    </p:animScale>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Effect transition="in" filter="fade">
                                      <p:cBhvr>
                                        <p:cTn id="46" dur="500"/>
                                        <p:tgtEl>
                                          <p:spTgt spid="25">
                                            <p:txEl>
                                              <p:pRg st="1" end="1"/>
                                            </p:txEl>
                                          </p:spTgt>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9">
                                            <p:txEl>
                                              <p:pRg st="0" end="0"/>
                                            </p:txEl>
                                          </p:spTgt>
                                        </p:tgtEl>
                                        <p:attrNameLst>
                                          <p:attrName>style.visibility</p:attrName>
                                        </p:attrNameLst>
                                      </p:cBhvr>
                                      <p:to>
                                        <p:strVal val="visible"/>
                                      </p:to>
                                    </p:set>
                                    <p:animEffect transition="in" filter="fade">
                                      <p:cBhvr>
                                        <p:cTn id="50" dur="500"/>
                                        <p:tgtEl>
                                          <p:spTgt spid="29">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6" presetClass="emph" presetSubtype="0" fill="hold" nodeType="withEffect">
                                  <p:stCondLst>
                                    <p:cond delay="0"/>
                                  </p:stCondLst>
                                  <p:childTnLst>
                                    <p:animScale>
                                      <p:cBhvr>
                                        <p:cTn id="55" dur="500" fill="hold"/>
                                        <p:tgtEl>
                                          <p:spTgt spid="30"/>
                                        </p:tgtEl>
                                      </p:cBhvr>
                                      <p:by x="300000" y="100000"/>
                                    </p:animScale>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29">
                                            <p:txEl>
                                              <p:pRg st="1" end="1"/>
                                            </p:txEl>
                                          </p:spTgt>
                                        </p:tgtEl>
                                        <p:attrNameLst>
                                          <p:attrName>style.visibility</p:attrName>
                                        </p:attrNameLst>
                                      </p:cBhvr>
                                      <p:to>
                                        <p:strVal val="visible"/>
                                      </p:to>
                                    </p:set>
                                    <p:animEffect transition="in" filter="fade">
                                      <p:cBhvr>
                                        <p:cTn id="59" dur="500"/>
                                        <p:tgtEl>
                                          <p:spTgt spid="29">
                                            <p:txEl>
                                              <p:pRg st="1" end="1"/>
                                            </p:txEl>
                                          </p:spTgt>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1">
                                            <p:txEl>
                                              <p:pRg st="0" end="0"/>
                                            </p:txEl>
                                          </p:spTgt>
                                        </p:tgtEl>
                                        <p:attrNameLst>
                                          <p:attrName>style.visibility</p:attrName>
                                        </p:attrNameLst>
                                      </p:cBhvr>
                                      <p:to>
                                        <p:strVal val="visible"/>
                                      </p:to>
                                    </p:set>
                                    <p:animEffect transition="in" filter="fade">
                                      <p:cBhvr>
                                        <p:cTn id="63" dur="500"/>
                                        <p:tgtEl>
                                          <p:spTgt spid="31">
                                            <p:txEl>
                                              <p:pRg st="0" end="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6" presetClass="emph" presetSubtype="0" fill="hold" nodeType="withEffect">
                                  <p:stCondLst>
                                    <p:cond delay="0"/>
                                  </p:stCondLst>
                                  <p:childTnLst>
                                    <p:animScale>
                                      <p:cBhvr>
                                        <p:cTn id="68" dur="500" fill="hold"/>
                                        <p:tgtEl>
                                          <p:spTgt spid="32"/>
                                        </p:tgtEl>
                                      </p:cBhvr>
                                      <p:by x="300000" y="100000"/>
                                    </p:animScale>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31">
                                            <p:txEl>
                                              <p:pRg st="1" end="1"/>
                                            </p:txEl>
                                          </p:spTgt>
                                        </p:tgtEl>
                                        <p:attrNameLst>
                                          <p:attrName>style.visibility</p:attrName>
                                        </p:attrNameLst>
                                      </p:cBhvr>
                                      <p:to>
                                        <p:strVal val="visible"/>
                                      </p:to>
                                    </p:set>
                                    <p:animEffect transition="in" filter="fade">
                                      <p:cBhvr>
                                        <p:cTn id="72" dur="500"/>
                                        <p:tgtEl>
                                          <p:spTgt spid="31">
                                            <p:txEl>
                                              <p:pRg st="1" end="1"/>
                                            </p:txEl>
                                          </p:spTgt>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fade">
                                      <p:cBhvr>
                                        <p:cTn id="76" dur="500"/>
                                        <p:tgtEl>
                                          <p:spTgt spid="33">
                                            <p:txEl>
                                              <p:pRg st="0" end="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6" presetClass="emph" presetSubtype="0" fill="hold" nodeType="withEffect">
                                  <p:stCondLst>
                                    <p:cond delay="0"/>
                                  </p:stCondLst>
                                  <p:childTnLst>
                                    <p:animScale>
                                      <p:cBhvr>
                                        <p:cTn id="81" dur="500" fill="hold"/>
                                        <p:tgtEl>
                                          <p:spTgt spid="34"/>
                                        </p:tgtEl>
                                      </p:cBhvr>
                                      <p:by x="300000" y="100000"/>
                                    </p:animScale>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33">
                                            <p:txEl>
                                              <p:pRg st="1" end="1"/>
                                            </p:txEl>
                                          </p:spTgt>
                                        </p:tgtEl>
                                        <p:attrNameLst>
                                          <p:attrName>style.visibility</p:attrName>
                                        </p:attrNameLst>
                                      </p:cBhvr>
                                      <p:to>
                                        <p:strVal val="visible"/>
                                      </p:to>
                                    </p:set>
                                    <p:animEffect transition="in" filter="fade">
                                      <p:cBhvr>
                                        <p:cTn id="85" dur="500"/>
                                        <p:tgtEl>
                                          <p:spTgt spid="33">
                                            <p:txEl>
                                              <p:pRg st="1" end="1"/>
                                            </p:txEl>
                                          </p:spTgt>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6" presetClass="emph" presetSubtype="0" fill="hold" nodeType="withEffect">
                                  <p:stCondLst>
                                    <p:cond delay="0"/>
                                  </p:stCondLst>
                                  <p:childTnLst>
                                    <p:animScale>
                                      <p:cBhvr>
                                        <p:cTn id="94" dur="500" fill="hold"/>
                                        <p:tgtEl>
                                          <p:spTgt spid="36"/>
                                        </p:tgtEl>
                                      </p:cBhvr>
                                      <p:by x="300000" y="100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35">
                                            <p:txEl>
                                              <p:pRg st="1" end="1"/>
                                            </p:txEl>
                                          </p:spTgt>
                                        </p:tgtEl>
                                        <p:attrNameLst>
                                          <p:attrName>style.visibility</p:attrName>
                                        </p:attrNameLst>
                                      </p:cBhvr>
                                      <p:to>
                                        <p:strVal val="visible"/>
                                      </p:to>
                                    </p:set>
                                    <p:animEffect transition="in" filter="fade">
                                      <p:cBhvr>
                                        <p:cTn id="98" dur="500"/>
                                        <p:tgtEl>
                                          <p:spTgt spid="35">
                                            <p:txEl>
                                              <p:pRg st="1" end="1"/>
                                            </p:txEl>
                                          </p:spTgt>
                                        </p:tgtEl>
                                      </p:cBhvr>
                                    </p:animEffect>
                                  </p:childTnLst>
                                </p:cTn>
                              </p:par>
                            </p:childTnLst>
                          </p:cTn>
                        </p:par>
                        <p:par>
                          <p:cTn id="99" fill="hold">
                            <p:stCondLst>
                              <p:cond delay="5500"/>
                            </p:stCondLst>
                            <p:childTnLst>
                              <p:par>
                                <p:cTn id="100" presetID="10" presetClass="entr" presetSubtype="0" fill="hold" grpId="0" nodeType="afterEffect">
                                  <p:stCondLst>
                                    <p:cond delay="0"/>
                                  </p:stCondLst>
                                  <p:childTnLst>
                                    <p:set>
                                      <p:cBhvr>
                                        <p:cTn id="101" dur="1" fill="hold">
                                          <p:stCondLst>
                                            <p:cond delay="0"/>
                                          </p:stCondLst>
                                        </p:cTn>
                                        <p:tgtEl>
                                          <p:spTgt spid="37">
                                            <p:txEl>
                                              <p:pRg st="0" end="0"/>
                                            </p:txEl>
                                          </p:spTgt>
                                        </p:tgtEl>
                                        <p:attrNameLst>
                                          <p:attrName>style.visibility</p:attrName>
                                        </p:attrNameLst>
                                      </p:cBhvr>
                                      <p:to>
                                        <p:strVal val="visible"/>
                                      </p:to>
                                    </p:set>
                                    <p:animEffect transition="in" filter="fade">
                                      <p:cBhvr>
                                        <p:cTn id="102" dur="500"/>
                                        <p:tgtEl>
                                          <p:spTgt spid="37">
                                            <p:txEl>
                                              <p:pRg st="0" end="0"/>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6" presetClass="emph" presetSubtype="0" fill="hold" nodeType="withEffect">
                                  <p:stCondLst>
                                    <p:cond delay="0"/>
                                  </p:stCondLst>
                                  <p:childTnLst>
                                    <p:animScale>
                                      <p:cBhvr>
                                        <p:cTn id="107" dur="500" fill="hold"/>
                                        <p:tgtEl>
                                          <p:spTgt spid="38"/>
                                        </p:tgtEl>
                                      </p:cBhvr>
                                      <p:by x="300000" y="100000"/>
                                    </p:animScale>
                                  </p:childTnLst>
                                </p:cTn>
                              </p:par>
                            </p:childTnLst>
                          </p:cTn>
                        </p:par>
                        <p:par>
                          <p:cTn id="108" fill="hold">
                            <p:stCondLst>
                              <p:cond delay="6000"/>
                            </p:stCondLst>
                            <p:childTnLst>
                              <p:par>
                                <p:cTn id="109" presetID="10" presetClass="entr" presetSubtype="0" fill="hold" grpId="0" nodeType="afterEffect">
                                  <p:stCondLst>
                                    <p:cond delay="0"/>
                                  </p:stCondLst>
                                  <p:childTnLst>
                                    <p:set>
                                      <p:cBhvr>
                                        <p:cTn id="110" dur="1" fill="hold">
                                          <p:stCondLst>
                                            <p:cond delay="0"/>
                                          </p:stCondLst>
                                        </p:cTn>
                                        <p:tgtEl>
                                          <p:spTgt spid="37">
                                            <p:txEl>
                                              <p:pRg st="1" end="1"/>
                                            </p:txEl>
                                          </p:spTgt>
                                        </p:tgtEl>
                                        <p:attrNameLst>
                                          <p:attrName>style.visibility</p:attrName>
                                        </p:attrNameLst>
                                      </p:cBhvr>
                                      <p:to>
                                        <p:strVal val="visible"/>
                                      </p:to>
                                    </p:set>
                                    <p:animEffect transition="in" filter="fade">
                                      <p:cBhvr>
                                        <p:cTn id="111" dur="500"/>
                                        <p:tgtEl>
                                          <p:spTgt spid="37">
                                            <p:txEl>
                                              <p:pRg st="1" end="1"/>
                                            </p:txEl>
                                          </p:spTgt>
                                        </p:tgtEl>
                                      </p:cBhvr>
                                    </p:animEffect>
                                  </p:childTnLst>
                                </p:cTn>
                              </p:par>
                            </p:childTnLst>
                          </p:cTn>
                        </p:par>
                        <p:par>
                          <p:cTn id="112" fill="hold">
                            <p:stCondLst>
                              <p:cond delay="6500"/>
                            </p:stCondLst>
                            <p:childTnLst>
                              <p:par>
                                <p:cTn id="113" presetID="10" presetClass="entr" presetSubtype="0" fill="hold" grpId="0" nodeType="afterEffect">
                                  <p:stCondLst>
                                    <p:cond delay="0"/>
                                  </p:stCondLst>
                                  <p:childTnLst>
                                    <p:set>
                                      <p:cBhvr>
                                        <p:cTn id="114" dur="1" fill="hold">
                                          <p:stCondLst>
                                            <p:cond delay="0"/>
                                          </p:stCondLst>
                                        </p:cTn>
                                        <p:tgtEl>
                                          <p:spTgt spid="41">
                                            <p:txEl>
                                              <p:pRg st="0" end="0"/>
                                            </p:txEl>
                                          </p:spTgt>
                                        </p:tgtEl>
                                        <p:attrNameLst>
                                          <p:attrName>style.visibility</p:attrName>
                                        </p:attrNameLst>
                                      </p:cBhvr>
                                      <p:to>
                                        <p:strVal val="visible"/>
                                      </p:to>
                                    </p:set>
                                    <p:animEffect transition="in" filter="fade">
                                      <p:cBhvr>
                                        <p:cTn id="115" dur="500"/>
                                        <p:tgtEl>
                                          <p:spTgt spid="41">
                                            <p:txEl>
                                              <p:pRg st="0" end="0"/>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6" presetClass="emph" presetSubtype="0" fill="hold" nodeType="withEffect">
                                  <p:stCondLst>
                                    <p:cond delay="0"/>
                                  </p:stCondLst>
                                  <p:childTnLst>
                                    <p:animScale>
                                      <p:cBhvr>
                                        <p:cTn id="120" dur="500" fill="hold"/>
                                        <p:tgtEl>
                                          <p:spTgt spid="42"/>
                                        </p:tgtEl>
                                      </p:cBhvr>
                                      <p:by x="300000" y="100000"/>
                                    </p:animScale>
                                  </p:childTnLst>
                                </p:cTn>
                              </p:par>
                            </p:childTnLst>
                          </p:cTn>
                        </p:par>
                        <p:par>
                          <p:cTn id="121" fill="hold">
                            <p:stCondLst>
                              <p:cond delay="7000"/>
                            </p:stCondLst>
                            <p:childTnLst>
                              <p:par>
                                <p:cTn id="122" presetID="10" presetClass="entr" presetSubtype="0" fill="hold" grpId="0" nodeType="afterEffect">
                                  <p:stCondLst>
                                    <p:cond delay="0"/>
                                  </p:stCondLst>
                                  <p:childTnLst>
                                    <p:set>
                                      <p:cBhvr>
                                        <p:cTn id="123" dur="1" fill="hold">
                                          <p:stCondLst>
                                            <p:cond delay="0"/>
                                          </p:stCondLst>
                                        </p:cTn>
                                        <p:tgtEl>
                                          <p:spTgt spid="41">
                                            <p:txEl>
                                              <p:pRg st="1" end="1"/>
                                            </p:txEl>
                                          </p:spTgt>
                                        </p:tgtEl>
                                        <p:attrNameLst>
                                          <p:attrName>style.visibility</p:attrName>
                                        </p:attrNameLst>
                                      </p:cBhvr>
                                      <p:to>
                                        <p:strVal val="visible"/>
                                      </p:to>
                                    </p:set>
                                    <p:animEffect transition="in" filter="fade">
                                      <p:cBhvr>
                                        <p:cTn id="124" dur="500"/>
                                        <p:tgtEl>
                                          <p:spTgt spid="41">
                                            <p:txEl>
                                              <p:pRg st="1" end="1"/>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
                                            <p:txEl>
                                              <p:pRg st="8" end="8"/>
                                            </p:txEl>
                                          </p:spTgt>
                                        </p:tgtEl>
                                        <p:attrNameLst>
                                          <p:attrName>style.visibility</p:attrName>
                                        </p:attrNameLst>
                                      </p:cBhvr>
                                      <p:to>
                                        <p:strVal val="visible"/>
                                      </p:to>
                                    </p:set>
                                    <p:animEffect transition="in" filter="fade">
                                      <p:cBhvr>
                                        <p:cTn id="1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p:bldP spid="25" grpId="0" uiExpand="1" build="p"/>
      <p:bldP spid="29" grpId="0" uiExpand="1" build="p"/>
      <p:bldP spid="31" grpId="0" uiExpand="1" build="p"/>
      <p:bldP spid="33" grpId="0" uiExpand="1" build="p"/>
      <p:bldP spid="35" grpId="0" uiExpand="1" build="p"/>
      <p:bldP spid="37" grpId="0" uiExpand="1" build="p"/>
      <p:bldP spid="4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5">
            <a:extLst>
              <a:ext uri="{FF2B5EF4-FFF2-40B4-BE49-F238E27FC236}">
                <a16:creationId xmlns:a16="http://schemas.microsoft.com/office/drawing/2014/main" id="{664E477F-CD7F-932F-50D5-A298596F14FE}"/>
              </a:ext>
            </a:extLst>
          </p:cNvPr>
          <p:cNvPicPr>
            <a:picLocks/>
          </p:cNvPicPr>
          <p:nvPr/>
        </p:nvPicPr>
        <p:blipFill>
          <a:blip r:embed="rId3">
            <a:alphaModFix amt="40000"/>
          </a:blip>
          <a:srcRect l="16714" r="16714"/>
          <a:stretch/>
        </p:blipFill>
        <p:spPr>
          <a:xfrm>
            <a:off x="6096000" y="0"/>
            <a:ext cx="6096000" cy="6858000"/>
          </a:xfrm>
          <a:prstGeom prst="rect">
            <a:avLst/>
          </a:prstGeom>
        </p:spPr>
      </p:pic>
      <p:grpSp>
        <p:nvGrpSpPr>
          <p:cNvPr id="54" name="Group 53">
            <a:extLst>
              <a:ext uri="{FF2B5EF4-FFF2-40B4-BE49-F238E27FC236}">
                <a16:creationId xmlns:a16="http://schemas.microsoft.com/office/drawing/2014/main" id="{B2E7319E-32C0-7A65-A398-08C57B26C60B}"/>
              </a:ext>
            </a:extLst>
          </p:cNvPr>
          <p:cNvGrpSpPr/>
          <p:nvPr/>
        </p:nvGrpSpPr>
        <p:grpSpPr>
          <a:xfrm>
            <a:off x="-4364736" y="0"/>
            <a:ext cx="14465358" cy="6858001"/>
            <a:chOff x="-6541325" y="0"/>
            <a:chExt cx="14465358" cy="6858001"/>
          </a:xfrm>
        </p:grpSpPr>
        <p:sp>
          <p:nvSpPr>
            <p:cNvPr id="55" name="Parallelogram 54">
              <a:extLst>
                <a:ext uri="{FF2B5EF4-FFF2-40B4-BE49-F238E27FC236}">
                  <a16:creationId xmlns:a16="http://schemas.microsoft.com/office/drawing/2014/main" id="{72164AED-4672-0E83-91C3-6DE8827D8920}"/>
                </a:ext>
              </a:extLst>
            </p:cNvPr>
            <p:cNvSpPr/>
            <p:nvPr/>
          </p:nvSpPr>
          <p:spPr>
            <a:xfrm flipV="1">
              <a:off x="2506895"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D6B59634-39C9-B6E4-F48D-56562839806D}"/>
                </a:ext>
              </a:extLst>
            </p:cNvPr>
            <p:cNvSpPr/>
            <p:nvPr/>
          </p:nvSpPr>
          <p:spPr>
            <a:xfrm>
              <a:off x="-6541325" y="0"/>
              <a:ext cx="1175679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a:extLst>
              <a:ext uri="{FF2B5EF4-FFF2-40B4-BE49-F238E27FC236}">
                <a16:creationId xmlns:a16="http://schemas.microsoft.com/office/drawing/2014/main" id="{1434EAC9-9A7E-086C-90B8-DE2B05D3229D}"/>
              </a:ext>
            </a:extLst>
          </p:cNvPr>
          <p:cNvSpPr>
            <a:spLocks noGrp="1"/>
          </p:cNvSpPr>
          <p:nvPr>
            <p:ph idx="1"/>
          </p:nvPr>
        </p:nvSpPr>
        <p:spPr>
          <a:xfrm>
            <a:off x="430927" y="1569791"/>
            <a:ext cx="6100502" cy="570420"/>
          </a:xfrm>
        </p:spPr>
        <p:txBody>
          <a:bodyPr/>
          <a:lstStyle/>
          <a:p>
            <a:pPr marL="0" indent="0">
              <a:buNone/>
            </a:pPr>
            <a:r>
              <a:rPr lang="en-US" dirty="0"/>
              <a:t>Our values provide the foundation for this:</a:t>
            </a:r>
          </a:p>
        </p:txBody>
      </p:sp>
      <p:sp>
        <p:nvSpPr>
          <p:cNvPr id="3" name="Slide Number Placeholder 2">
            <a:extLst>
              <a:ext uri="{FF2B5EF4-FFF2-40B4-BE49-F238E27FC236}">
                <a16:creationId xmlns:a16="http://schemas.microsoft.com/office/drawing/2014/main" id="{24F2CB20-45BB-BA2C-DE74-91D3FB66C7B3}"/>
              </a:ext>
            </a:extLst>
          </p:cNvPr>
          <p:cNvSpPr>
            <a:spLocks noGrp="1"/>
          </p:cNvSpPr>
          <p:nvPr>
            <p:ph type="sldNum" sz="quarter" idx="12"/>
          </p:nvPr>
        </p:nvSpPr>
        <p:spPr/>
        <p:txBody>
          <a:bodyPr/>
          <a:lstStyle/>
          <a:p>
            <a:fld id="{A5B9B541-124E-9D4C-AB5C-0A6F787C4EB0}" type="slidenum">
              <a:rPr lang="en-US" smtClean="0"/>
              <a:t>14</a:t>
            </a:fld>
            <a:endParaRPr lang="en-US"/>
          </a:p>
        </p:txBody>
      </p:sp>
      <p:grpSp>
        <p:nvGrpSpPr>
          <p:cNvPr id="41" name="Group 40">
            <a:extLst>
              <a:ext uri="{FF2B5EF4-FFF2-40B4-BE49-F238E27FC236}">
                <a16:creationId xmlns:a16="http://schemas.microsoft.com/office/drawing/2014/main" id="{57885BB7-F705-84D9-4BCC-FE1751CD77AF}"/>
              </a:ext>
            </a:extLst>
          </p:cNvPr>
          <p:cNvGrpSpPr/>
          <p:nvPr/>
        </p:nvGrpSpPr>
        <p:grpSpPr>
          <a:xfrm>
            <a:off x="6372509" y="2286951"/>
            <a:ext cx="4720606" cy="790381"/>
            <a:chOff x="4254581" y="2286951"/>
            <a:chExt cx="4720606" cy="790381"/>
          </a:xfrm>
        </p:grpSpPr>
        <p:grpSp>
          <p:nvGrpSpPr>
            <p:cNvPr id="5" name="Group 4">
              <a:extLst>
                <a:ext uri="{FF2B5EF4-FFF2-40B4-BE49-F238E27FC236}">
                  <a16:creationId xmlns:a16="http://schemas.microsoft.com/office/drawing/2014/main" id="{98ABD01E-2E22-93AF-2A6C-B8F8ED8ED5ED}"/>
                </a:ext>
              </a:extLst>
            </p:cNvPr>
            <p:cNvGrpSpPr/>
            <p:nvPr/>
          </p:nvGrpSpPr>
          <p:grpSpPr>
            <a:xfrm rot="10800000">
              <a:off x="4254581" y="2286951"/>
              <a:ext cx="4720606" cy="790381"/>
              <a:chOff x="5013805" y="4041095"/>
              <a:chExt cx="4893496" cy="365124"/>
            </a:xfrm>
          </p:grpSpPr>
          <p:sp>
            <p:nvSpPr>
              <p:cNvPr id="2" name="Parallelogram 1">
                <a:extLst>
                  <a:ext uri="{FF2B5EF4-FFF2-40B4-BE49-F238E27FC236}">
                    <a16:creationId xmlns:a16="http://schemas.microsoft.com/office/drawing/2014/main" id="{BD92C4EE-7E5B-0B9F-F261-0858F49553E4}"/>
                  </a:ext>
                </a:extLst>
              </p:cNvPr>
              <p:cNvSpPr/>
              <p:nvPr/>
            </p:nvSpPr>
            <p:spPr>
              <a:xfrm flipV="1">
                <a:off x="6006142" y="4041095"/>
                <a:ext cx="3901159"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4" name="Parallelogram 3">
                <a:extLst>
                  <a:ext uri="{FF2B5EF4-FFF2-40B4-BE49-F238E27FC236}">
                    <a16:creationId xmlns:a16="http://schemas.microsoft.com/office/drawing/2014/main" id="{9F6C5666-DA66-2C1B-09E1-19C78E3C531C}"/>
                  </a:ext>
                </a:extLst>
              </p:cNvPr>
              <p:cNvSpPr/>
              <p:nvPr/>
            </p:nvSpPr>
            <p:spPr>
              <a:xfrm flipV="1">
                <a:off x="5013805" y="4041095"/>
                <a:ext cx="1992471"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8" name="TextBox 7">
              <a:extLst>
                <a:ext uri="{FF2B5EF4-FFF2-40B4-BE49-F238E27FC236}">
                  <a16:creationId xmlns:a16="http://schemas.microsoft.com/office/drawing/2014/main" id="{C30B3CFD-AF7E-118C-6B3B-4E5C88E09197}"/>
                </a:ext>
              </a:extLst>
            </p:cNvPr>
            <p:cNvSpPr txBox="1"/>
            <p:nvPr/>
          </p:nvSpPr>
          <p:spPr>
            <a:xfrm>
              <a:off x="5090781" y="2358983"/>
              <a:ext cx="3608680"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Value people for who they are </a:t>
              </a:r>
            </a:p>
            <a:p>
              <a:r>
                <a:rPr lang="en-US" b="1" dirty="0">
                  <a:solidFill>
                    <a:schemeClr val="bg1"/>
                  </a:solidFill>
                  <a:latin typeface="Arial" panose="020B0604020202020204" pitchFamily="34" charset="0"/>
                  <a:cs typeface="Arial" panose="020B0604020202020204" pitchFamily="34" charset="0"/>
                </a:rPr>
                <a:t>and the contribution they make</a:t>
              </a:r>
            </a:p>
          </p:txBody>
        </p:sp>
      </p:grpSp>
      <p:grpSp>
        <p:nvGrpSpPr>
          <p:cNvPr id="42" name="Group 41">
            <a:extLst>
              <a:ext uri="{FF2B5EF4-FFF2-40B4-BE49-F238E27FC236}">
                <a16:creationId xmlns:a16="http://schemas.microsoft.com/office/drawing/2014/main" id="{3640B0C0-74D5-E45D-A034-DC43D5E77418}"/>
              </a:ext>
            </a:extLst>
          </p:cNvPr>
          <p:cNvGrpSpPr/>
          <p:nvPr/>
        </p:nvGrpSpPr>
        <p:grpSpPr>
          <a:xfrm>
            <a:off x="7130131" y="3277550"/>
            <a:ext cx="4001742" cy="790381"/>
            <a:chOff x="4984866" y="3255782"/>
            <a:chExt cx="4001742" cy="790381"/>
          </a:xfrm>
        </p:grpSpPr>
        <p:grpSp>
          <p:nvGrpSpPr>
            <p:cNvPr id="9" name="Group 8">
              <a:extLst>
                <a:ext uri="{FF2B5EF4-FFF2-40B4-BE49-F238E27FC236}">
                  <a16:creationId xmlns:a16="http://schemas.microsoft.com/office/drawing/2014/main" id="{75F9C748-A1AC-0F03-B4D2-5BBAD45CC313}"/>
                </a:ext>
              </a:extLst>
            </p:cNvPr>
            <p:cNvGrpSpPr/>
            <p:nvPr/>
          </p:nvGrpSpPr>
          <p:grpSpPr>
            <a:xfrm rot="10800000">
              <a:off x="4984866" y="3255782"/>
              <a:ext cx="4001742" cy="790381"/>
              <a:chOff x="5009788" y="4041095"/>
              <a:chExt cx="4897511" cy="365124"/>
            </a:xfrm>
          </p:grpSpPr>
          <p:sp>
            <p:nvSpPr>
              <p:cNvPr id="10" name="Parallelogram 9">
                <a:extLst>
                  <a:ext uri="{FF2B5EF4-FFF2-40B4-BE49-F238E27FC236}">
                    <a16:creationId xmlns:a16="http://schemas.microsoft.com/office/drawing/2014/main" id="{945FDAB7-9A68-CD3F-5401-425C2E94BE5B}"/>
                  </a:ext>
                </a:extLst>
              </p:cNvPr>
              <p:cNvSpPr/>
              <p:nvPr/>
            </p:nvSpPr>
            <p:spPr>
              <a:xfrm flipV="1">
                <a:off x="6055600" y="4041095"/>
                <a:ext cx="3851699"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1" name="Parallelogram 10">
                <a:extLst>
                  <a:ext uri="{FF2B5EF4-FFF2-40B4-BE49-F238E27FC236}">
                    <a16:creationId xmlns:a16="http://schemas.microsoft.com/office/drawing/2014/main" id="{15C7DB1A-31AF-0A7D-BF00-104B978F6470}"/>
                  </a:ext>
                </a:extLst>
              </p:cNvPr>
              <p:cNvSpPr/>
              <p:nvPr/>
            </p:nvSpPr>
            <p:spPr>
              <a:xfrm flipV="1">
                <a:off x="5009788" y="4041095"/>
                <a:ext cx="1996487"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2" name="TextBox 11">
              <a:extLst>
                <a:ext uri="{FF2B5EF4-FFF2-40B4-BE49-F238E27FC236}">
                  <a16:creationId xmlns:a16="http://schemas.microsoft.com/office/drawing/2014/main" id="{9AFC541A-05EB-BE15-40CB-F5EB06B8B213}"/>
                </a:ext>
              </a:extLst>
            </p:cNvPr>
            <p:cNvSpPr txBox="1"/>
            <p:nvPr/>
          </p:nvSpPr>
          <p:spPr>
            <a:xfrm>
              <a:off x="5754809" y="3327811"/>
              <a:ext cx="2454518"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Choose to work and </a:t>
              </a:r>
            </a:p>
            <a:p>
              <a:r>
                <a:rPr lang="en-US" b="1" dirty="0">
                  <a:solidFill>
                    <a:schemeClr val="bg1"/>
                  </a:solidFill>
                  <a:latin typeface="Arial" panose="020B0604020202020204" pitchFamily="34" charset="0"/>
                  <a:cs typeface="Arial" panose="020B0604020202020204" pitchFamily="34" charset="0"/>
                </a:rPr>
                <a:t>learn together</a:t>
              </a:r>
            </a:p>
          </p:txBody>
        </p:sp>
      </p:grpSp>
      <p:grpSp>
        <p:nvGrpSpPr>
          <p:cNvPr id="43" name="Group 42">
            <a:extLst>
              <a:ext uri="{FF2B5EF4-FFF2-40B4-BE49-F238E27FC236}">
                <a16:creationId xmlns:a16="http://schemas.microsoft.com/office/drawing/2014/main" id="{9CC03B88-8EC8-92CC-7A92-F6B96096CD42}"/>
              </a:ext>
            </a:extLst>
          </p:cNvPr>
          <p:cNvGrpSpPr/>
          <p:nvPr/>
        </p:nvGrpSpPr>
        <p:grpSpPr>
          <a:xfrm>
            <a:off x="7872733" y="4268150"/>
            <a:ext cx="3270711" cy="790381"/>
            <a:chOff x="5754805" y="4268150"/>
            <a:chExt cx="3270711" cy="790381"/>
          </a:xfrm>
        </p:grpSpPr>
        <p:grpSp>
          <p:nvGrpSpPr>
            <p:cNvPr id="19" name="Group 18">
              <a:extLst>
                <a:ext uri="{FF2B5EF4-FFF2-40B4-BE49-F238E27FC236}">
                  <a16:creationId xmlns:a16="http://schemas.microsoft.com/office/drawing/2014/main" id="{77428F13-FBDE-8F40-A43F-63B9628BFCBA}"/>
                </a:ext>
              </a:extLst>
            </p:cNvPr>
            <p:cNvGrpSpPr/>
            <p:nvPr/>
          </p:nvGrpSpPr>
          <p:grpSpPr>
            <a:xfrm rot="10800000">
              <a:off x="5754805" y="4268150"/>
              <a:ext cx="3270711" cy="790381"/>
              <a:chOff x="4962994" y="4041095"/>
              <a:chExt cx="4944307" cy="365124"/>
            </a:xfrm>
          </p:grpSpPr>
          <p:sp>
            <p:nvSpPr>
              <p:cNvPr id="20" name="Parallelogram 19">
                <a:extLst>
                  <a:ext uri="{FF2B5EF4-FFF2-40B4-BE49-F238E27FC236}">
                    <a16:creationId xmlns:a16="http://schemas.microsoft.com/office/drawing/2014/main" id="{DFA8A492-9468-2B0D-4F18-B2B970F9CA82}"/>
                  </a:ext>
                </a:extLst>
              </p:cNvPr>
              <p:cNvSpPr/>
              <p:nvPr/>
            </p:nvSpPr>
            <p:spPr>
              <a:xfrm flipV="1">
                <a:off x="5809411" y="4041095"/>
                <a:ext cx="409789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21" name="Parallelogram 20">
                <a:extLst>
                  <a:ext uri="{FF2B5EF4-FFF2-40B4-BE49-F238E27FC236}">
                    <a16:creationId xmlns:a16="http://schemas.microsoft.com/office/drawing/2014/main" id="{32014E46-10D4-4FDD-FA66-640A83095E43}"/>
                  </a:ext>
                </a:extLst>
              </p:cNvPr>
              <p:cNvSpPr/>
              <p:nvPr/>
            </p:nvSpPr>
            <p:spPr>
              <a:xfrm flipV="1">
                <a:off x="4962994" y="4041095"/>
                <a:ext cx="2043281"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22" name="TextBox 21">
              <a:extLst>
                <a:ext uri="{FF2B5EF4-FFF2-40B4-BE49-F238E27FC236}">
                  <a16:creationId xmlns:a16="http://schemas.microsoft.com/office/drawing/2014/main" id="{0C6A1C6F-64D3-A1D2-3973-85F01DB3C4EC}"/>
                </a:ext>
              </a:extLst>
            </p:cNvPr>
            <p:cNvSpPr txBox="1"/>
            <p:nvPr/>
          </p:nvSpPr>
          <p:spPr>
            <a:xfrm>
              <a:off x="6462381" y="4340183"/>
              <a:ext cx="1351652"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Strive for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excellence</a:t>
              </a:r>
            </a:p>
          </p:txBody>
        </p:sp>
      </p:grpSp>
      <p:grpSp>
        <p:nvGrpSpPr>
          <p:cNvPr id="44" name="Group 43">
            <a:extLst>
              <a:ext uri="{FF2B5EF4-FFF2-40B4-BE49-F238E27FC236}">
                <a16:creationId xmlns:a16="http://schemas.microsoft.com/office/drawing/2014/main" id="{9CFA33B1-0BAB-949A-A4F9-13BFAA910223}"/>
              </a:ext>
            </a:extLst>
          </p:cNvPr>
          <p:cNvGrpSpPr/>
          <p:nvPr/>
        </p:nvGrpSpPr>
        <p:grpSpPr>
          <a:xfrm>
            <a:off x="8607938" y="5291409"/>
            <a:ext cx="2523934" cy="790381"/>
            <a:chOff x="6495037" y="5291409"/>
            <a:chExt cx="2523934" cy="790381"/>
          </a:xfrm>
        </p:grpSpPr>
        <p:grpSp>
          <p:nvGrpSpPr>
            <p:cNvPr id="23" name="Group 22">
              <a:extLst>
                <a:ext uri="{FF2B5EF4-FFF2-40B4-BE49-F238E27FC236}">
                  <a16:creationId xmlns:a16="http://schemas.microsoft.com/office/drawing/2014/main" id="{4A196263-0D21-3A9F-7EA2-5FF025E85ACE}"/>
                </a:ext>
              </a:extLst>
            </p:cNvPr>
            <p:cNvGrpSpPr/>
            <p:nvPr/>
          </p:nvGrpSpPr>
          <p:grpSpPr>
            <a:xfrm rot="10800000">
              <a:off x="6495037" y="5291409"/>
              <a:ext cx="2523934" cy="790381"/>
              <a:chOff x="4986810" y="4041095"/>
              <a:chExt cx="4920491" cy="365124"/>
            </a:xfrm>
          </p:grpSpPr>
          <p:sp>
            <p:nvSpPr>
              <p:cNvPr id="24" name="Parallelogram 23">
                <a:extLst>
                  <a:ext uri="{FF2B5EF4-FFF2-40B4-BE49-F238E27FC236}">
                    <a16:creationId xmlns:a16="http://schemas.microsoft.com/office/drawing/2014/main" id="{C3A57815-248C-19C5-1B24-3EDF35493F7B}"/>
                  </a:ext>
                </a:extLst>
              </p:cNvPr>
              <p:cNvSpPr/>
              <p:nvPr/>
            </p:nvSpPr>
            <p:spPr>
              <a:xfrm flipV="1">
                <a:off x="5564036" y="4041095"/>
                <a:ext cx="4343265"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25" name="Parallelogram 24">
                <a:extLst>
                  <a:ext uri="{FF2B5EF4-FFF2-40B4-BE49-F238E27FC236}">
                    <a16:creationId xmlns:a16="http://schemas.microsoft.com/office/drawing/2014/main" id="{252DC899-6AA7-B8A8-DB5D-B22D4C04F498}"/>
                  </a:ext>
                </a:extLst>
              </p:cNvPr>
              <p:cNvSpPr/>
              <p:nvPr/>
            </p:nvSpPr>
            <p:spPr>
              <a:xfrm flipV="1">
                <a:off x="4986810" y="4041095"/>
                <a:ext cx="201946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26" name="TextBox 25">
              <a:extLst>
                <a:ext uri="{FF2B5EF4-FFF2-40B4-BE49-F238E27FC236}">
                  <a16:creationId xmlns:a16="http://schemas.microsoft.com/office/drawing/2014/main" id="{9ACA51DC-BFAB-95E0-D545-2C03337B69F2}"/>
                </a:ext>
              </a:extLst>
            </p:cNvPr>
            <p:cNvSpPr txBox="1"/>
            <p:nvPr/>
          </p:nvSpPr>
          <p:spPr>
            <a:xfrm>
              <a:off x="7191725" y="5363440"/>
              <a:ext cx="1620957"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Always act</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with integrity</a:t>
              </a:r>
            </a:p>
          </p:txBody>
        </p:sp>
      </p:grpSp>
      <p:grpSp>
        <p:nvGrpSpPr>
          <p:cNvPr id="39" name="Group 38">
            <a:extLst>
              <a:ext uri="{FF2B5EF4-FFF2-40B4-BE49-F238E27FC236}">
                <a16:creationId xmlns:a16="http://schemas.microsoft.com/office/drawing/2014/main" id="{4D043400-386A-596E-6FB4-1347A3190971}"/>
              </a:ext>
            </a:extLst>
          </p:cNvPr>
          <p:cNvGrpSpPr/>
          <p:nvPr/>
        </p:nvGrpSpPr>
        <p:grpSpPr>
          <a:xfrm>
            <a:off x="-1558164" y="3267259"/>
            <a:ext cx="3991640" cy="790381"/>
            <a:chOff x="951472" y="3255784"/>
            <a:chExt cx="3991640" cy="790381"/>
          </a:xfrm>
        </p:grpSpPr>
        <p:grpSp>
          <p:nvGrpSpPr>
            <p:cNvPr id="27" name="Group 26">
              <a:extLst>
                <a:ext uri="{FF2B5EF4-FFF2-40B4-BE49-F238E27FC236}">
                  <a16:creationId xmlns:a16="http://schemas.microsoft.com/office/drawing/2014/main" id="{475F9056-717F-1228-960C-614990E9EEB9}"/>
                </a:ext>
              </a:extLst>
            </p:cNvPr>
            <p:cNvGrpSpPr/>
            <p:nvPr/>
          </p:nvGrpSpPr>
          <p:grpSpPr>
            <a:xfrm>
              <a:off x="951472" y="3255784"/>
              <a:ext cx="3991640" cy="790381"/>
              <a:chOff x="4958661" y="4041095"/>
              <a:chExt cx="4948640" cy="365124"/>
            </a:xfrm>
            <a:solidFill>
              <a:srgbClr val="DC0000"/>
            </a:solidFill>
          </p:grpSpPr>
          <p:sp>
            <p:nvSpPr>
              <p:cNvPr id="28" name="Parallelogram 27">
                <a:extLst>
                  <a:ext uri="{FF2B5EF4-FFF2-40B4-BE49-F238E27FC236}">
                    <a16:creationId xmlns:a16="http://schemas.microsoft.com/office/drawing/2014/main" id="{FF4CC904-324C-9C3D-A7AD-EE6CA7DC5F29}"/>
                  </a:ext>
                </a:extLst>
              </p:cNvPr>
              <p:cNvSpPr/>
              <p:nvPr/>
            </p:nvSpPr>
            <p:spPr>
              <a:xfrm flipV="1">
                <a:off x="6006142" y="4041095"/>
                <a:ext cx="3901159" cy="365124"/>
              </a:xfrm>
              <a:prstGeom prst="parallelogram">
                <a:avLst>
                  <a:gd name="adj" fmla="val 757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29" name="Parallelogram 28">
                <a:extLst>
                  <a:ext uri="{FF2B5EF4-FFF2-40B4-BE49-F238E27FC236}">
                    <a16:creationId xmlns:a16="http://schemas.microsoft.com/office/drawing/2014/main" id="{2473E8BA-9366-93FD-9D07-C519FCFFE856}"/>
                  </a:ext>
                </a:extLst>
              </p:cNvPr>
              <p:cNvSpPr/>
              <p:nvPr/>
            </p:nvSpPr>
            <p:spPr>
              <a:xfrm flipV="1">
                <a:off x="4958661" y="4041095"/>
                <a:ext cx="2047614" cy="365124"/>
              </a:xfrm>
              <a:prstGeom prst="parallelogram">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30" name="TextBox 29">
              <a:extLst>
                <a:ext uri="{FF2B5EF4-FFF2-40B4-BE49-F238E27FC236}">
                  <a16:creationId xmlns:a16="http://schemas.microsoft.com/office/drawing/2014/main" id="{4FC0C2E6-12E3-5187-1CF4-A8C4E5556749}"/>
                </a:ext>
              </a:extLst>
            </p:cNvPr>
            <p:cNvSpPr txBox="1"/>
            <p:nvPr/>
          </p:nvSpPr>
          <p:spPr>
            <a:xfrm>
              <a:off x="1152882" y="3303097"/>
              <a:ext cx="3313728"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Vision:</a:t>
              </a:r>
            </a:p>
            <a:p>
              <a:r>
                <a:rPr lang="en-US" b="1" dirty="0">
                  <a:solidFill>
                    <a:schemeClr val="bg1"/>
                  </a:solidFill>
                  <a:latin typeface="Arial" panose="020B0604020202020204" pitchFamily="34" charset="0"/>
                  <a:cs typeface="Arial" panose="020B0604020202020204" pitchFamily="34" charset="0"/>
                </a:rPr>
                <a:t>Enrich lives through archery</a:t>
              </a:r>
            </a:p>
          </p:txBody>
        </p:sp>
      </p:grpSp>
      <p:grpSp>
        <p:nvGrpSpPr>
          <p:cNvPr id="40" name="Group 39">
            <a:extLst>
              <a:ext uri="{FF2B5EF4-FFF2-40B4-BE49-F238E27FC236}">
                <a16:creationId xmlns:a16="http://schemas.microsoft.com/office/drawing/2014/main" id="{6EF385C8-2F2D-F3DC-FEA9-9F462BF1989A}"/>
              </a:ext>
            </a:extLst>
          </p:cNvPr>
          <p:cNvGrpSpPr/>
          <p:nvPr/>
        </p:nvGrpSpPr>
        <p:grpSpPr>
          <a:xfrm>
            <a:off x="-1598727" y="4268152"/>
            <a:ext cx="4949583" cy="1048288"/>
            <a:chOff x="951471" y="4268152"/>
            <a:chExt cx="4949583" cy="1048288"/>
          </a:xfrm>
        </p:grpSpPr>
        <p:grpSp>
          <p:nvGrpSpPr>
            <p:cNvPr id="31" name="Group 30">
              <a:extLst>
                <a:ext uri="{FF2B5EF4-FFF2-40B4-BE49-F238E27FC236}">
                  <a16:creationId xmlns:a16="http://schemas.microsoft.com/office/drawing/2014/main" id="{3E57010B-8C75-F18B-CA43-CD0C3515645F}"/>
                </a:ext>
              </a:extLst>
            </p:cNvPr>
            <p:cNvGrpSpPr/>
            <p:nvPr/>
          </p:nvGrpSpPr>
          <p:grpSpPr>
            <a:xfrm>
              <a:off x="951471" y="4268152"/>
              <a:ext cx="4949583" cy="1048288"/>
              <a:chOff x="4958661" y="4041095"/>
              <a:chExt cx="4948640" cy="365124"/>
            </a:xfrm>
            <a:solidFill>
              <a:srgbClr val="DC0000"/>
            </a:solidFill>
          </p:grpSpPr>
          <p:sp>
            <p:nvSpPr>
              <p:cNvPr id="32" name="Parallelogram 31">
                <a:extLst>
                  <a:ext uri="{FF2B5EF4-FFF2-40B4-BE49-F238E27FC236}">
                    <a16:creationId xmlns:a16="http://schemas.microsoft.com/office/drawing/2014/main" id="{5DE4743C-C6EB-316C-DDF1-F4A1CEECE8C0}"/>
                  </a:ext>
                </a:extLst>
              </p:cNvPr>
              <p:cNvSpPr/>
              <p:nvPr/>
            </p:nvSpPr>
            <p:spPr>
              <a:xfrm flipV="1">
                <a:off x="6006142" y="4041095"/>
                <a:ext cx="3901159" cy="365124"/>
              </a:xfrm>
              <a:prstGeom prst="parallelogram">
                <a:avLst>
                  <a:gd name="adj" fmla="val 75782"/>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33" name="Parallelogram 32">
                <a:extLst>
                  <a:ext uri="{FF2B5EF4-FFF2-40B4-BE49-F238E27FC236}">
                    <a16:creationId xmlns:a16="http://schemas.microsoft.com/office/drawing/2014/main" id="{ADC642A4-467D-8D38-EED0-0DD5FAE6CEE8}"/>
                  </a:ext>
                </a:extLst>
              </p:cNvPr>
              <p:cNvSpPr/>
              <p:nvPr/>
            </p:nvSpPr>
            <p:spPr>
              <a:xfrm flipV="1">
                <a:off x="4958661" y="4041095"/>
                <a:ext cx="2047614" cy="365124"/>
              </a:xfrm>
              <a:prstGeom prst="parallelogram">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34" name="TextBox 33">
              <a:extLst>
                <a:ext uri="{FF2B5EF4-FFF2-40B4-BE49-F238E27FC236}">
                  <a16:creationId xmlns:a16="http://schemas.microsoft.com/office/drawing/2014/main" id="{F8EDDC04-FE81-64B5-1515-B51199720063}"/>
                </a:ext>
              </a:extLst>
            </p:cNvPr>
            <p:cNvSpPr txBox="1"/>
            <p:nvPr/>
          </p:nvSpPr>
          <p:spPr>
            <a:xfrm>
              <a:off x="1152882" y="4315464"/>
              <a:ext cx="4232762" cy="923330"/>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Mission:</a:t>
              </a:r>
            </a:p>
            <a:p>
              <a:r>
                <a:rPr lang="en-US" b="1" dirty="0">
                  <a:solidFill>
                    <a:schemeClr val="bg1"/>
                  </a:solidFill>
                  <a:latin typeface="Arial" panose="020B0604020202020204" pitchFamily="34" charset="0"/>
                  <a:cs typeface="Arial" panose="020B0604020202020204" pitchFamily="34" charset="0"/>
                </a:rPr>
                <a:t>To rebuild, reimagine and re-present </a:t>
              </a:r>
            </a:p>
            <a:p>
              <a:r>
                <a:rPr lang="en-US" b="1" dirty="0">
                  <a:solidFill>
                    <a:schemeClr val="bg1"/>
                  </a:solidFill>
                  <a:latin typeface="Arial" panose="020B0604020202020204" pitchFamily="34" charset="0"/>
                  <a:cs typeface="Arial" panose="020B0604020202020204" pitchFamily="34" charset="0"/>
                </a:rPr>
                <a:t>archery in the next five years</a:t>
              </a:r>
            </a:p>
          </p:txBody>
        </p:sp>
      </p:grpSp>
      <p:grpSp>
        <p:nvGrpSpPr>
          <p:cNvPr id="50" name="Group 49">
            <a:extLst>
              <a:ext uri="{FF2B5EF4-FFF2-40B4-BE49-F238E27FC236}">
                <a16:creationId xmlns:a16="http://schemas.microsoft.com/office/drawing/2014/main" id="{18CB853C-C197-DF38-550B-6040914D575A}"/>
              </a:ext>
            </a:extLst>
          </p:cNvPr>
          <p:cNvGrpSpPr/>
          <p:nvPr/>
        </p:nvGrpSpPr>
        <p:grpSpPr>
          <a:xfrm>
            <a:off x="0" y="779746"/>
            <a:ext cx="4948638" cy="365124"/>
            <a:chOff x="390786" y="774194"/>
            <a:chExt cx="4948638" cy="365124"/>
          </a:xfrm>
        </p:grpSpPr>
        <p:sp>
          <p:nvSpPr>
            <p:cNvPr id="51" name="Parallelogram 50">
              <a:extLst>
                <a:ext uri="{FF2B5EF4-FFF2-40B4-BE49-F238E27FC236}">
                  <a16:creationId xmlns:a16="http://schemas.microsoft.com/office/drawing/2014/main" id="{EB6D3AB8-AE5C-2C9B-3307-27D024A9A0D8}"/>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52" name="Parallelogram 51">
              <a:extLst>
                <a:ext uri="{FF2B5EF4-FFF2-40B4-BE49-F238E27FC236}">
                  <a16:creationId xmlns:a16="http://schemas.microsoft.com/office/drawing/2014/main" id="{D9273B00-A4D8-A373-DACB-AA1423982A15}"/>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53" name="Title 7">
            <a:extLst>
              <a:ext uri="{FF2B5EF4-FFF2-40B4-BE49-F238E27FC236}">
                <a16:creationId xmlns:a16="http://schemas.microsoft.com/office/drawing/2014/main" id="{5990146F-9D91-A7F1-2CE3-4A85D88D0BC7}"/>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Developing the culture of our sport</a:t>
            </a:r>
          </a:p>
        </p:txBody>
      </p:sp>
      <p:cxnSp>
        <p:nvCxnSpPr>
          <p:cNvPr id="57" name="Straight Connector 56">
            <a:extLst>
              <a:ext uri="{FF2B5EF4-FFF2-40B4-BE49-F238E27FC236}">
                <a16:creationId xmlns:a16="http://schemas.microsoft.com/office/drawing/2014/main" id="{350DD7A5-D222-1F27-9250-36E4052C324F}"/>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0FFFD55-061C-CD62-1AA0-32178ADADB80}"/>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335262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50000" fill="hold" nodeType="withEffect">
                                  <p:stCondLst>
                                    <p:cond delay="0"/>
                                  </p:stCondLst>
                                  <p:childTnLst>
                                    <p:animMotion origin="layout" path="M 0.35468 0 L -0.09935 0 " pathEditMode="relative" rAng="0" ptsTypes="AA">
                                      <p:cBhvr>
                                        <p:cTn id="6" dur="1000" fill="hold"/>
                                        <p:tgtEl>
                                          <p:spTgt spid="54"/>
                                        </p:tgtEl>
                                        <p:attrNameLst>
                                          <p:attrName>ppt_x</p:attrName>
                                          <p:attrName>ppt_y</p:attrName>
                                        </p:attrNameLst>
                                      </p:cBhvr>
                                      <p:rCtr x="-22708" y="0"/>
                                    </p:animMotion>
                                  </p:childTnLst>
                                </p:cTn>
                              </p:par>
                              <p:par>
                                <p:cTn id="7" presetID="10" presetClass="entr" presetSubtype="0" fill="hold" nodeType="withEffect">
                                  <p:stCondLst>
                                    <p:cond delay="75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500"/>
                                        <p:tgtEl>
                                          <p:spTgt spid="50"/>
                                        </p:tgtEl>
                                      </p:cBhvr>
                                    </p:animEffect>
                                  </p:childTnLst>
                                </p:cTn>
                              </p:par>
                              <p:par>
                                <p:cTn id="10" presetID="63" presetClass="path" presetSubtype="0" accel="50000" decel="50000" fill="hold" nodeType="withEffect">
                                  <p:stCondLst>
                                    <p:cond delay="750"/>
                                  </p:stCondLst>
                                  <p:childTnLst>
                                    <p:animMotion origin="layout" path="M -4.58333E-6 2.22222E-6 L 0.02917 2.22222E-6 " pathEditMode="relative" rAng="0" ptsTypes="AA">
                                      <p:cBhvr>
                                        <p:cTn id="11" dur="500" fill="hold"/>
                                        <p:tgtEl>
                                          <p:spTgt spid="50"/>
                                        </p:tgtEl>
                                        <p:attrNameLst>
                                          <p:attrName>ppt_x</p:attrName>
                                          <p:attrName>ppt_y</p:attrName>
                                        </p:attrNameLst>
                                      </p:cBhvr>
                                      <p:rCtr x="1458" y="0"/>
                                    </p:animMotion>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63" presetClass="path" presetSubtype="0" accel="50000" decel="50000" fill="hold" nodeType="withEffect">
                                  <p:stCondLst>
                                    <p:cond delay="0"/>
                                  </p:stCondLst>
                                  <p:childTnLst>
                                    <p:animMotion origin="layout" path="M 2.70833E-6 2.22222E-6 L 0.20716 2.22222E-6 " pathEditMode="relative" rAng="0" ptsTypes="AA">
                                      <p:cBhvr>
                                        <p:cTn id="25" dur="500" fill="hold"/>
                                        <p:tgtEl>
                                          <p:spTgt spid="39"/>
                                        </p:tgtEl>
                                        <p:attrNameLst>
                                          <p:attrName>ppt_x</p:attrName>
                                          <p:attrName>ppt_y</p:attrName>
                                        </p:attrNameLst>
                                      </p:cBhvr>
                                      <p:rCtr x="10352" y="0"/>
                                    </p:animMotion>
                                  </p:childTnLst>
                                </p:cTn>
                              </p:par>
                            </p:childTnLst>
                          </p:cTn>
                        </p:par>
                        <p:par>
                          <p:cTn id="26" fill="hold">
                            <p:stCondLst>
                              <p:cond delay="275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63" presetClass="path" presetSubtype="0" accel="50000" decel="50000" fill="hold" nodeType="withEffect">
                                  <p:stCondLst>
                                    <p:cond delay="0"/>
                                  </p:stCondLst>
                                  <p:childTnLst>
                                    <p:animMotion origin="layout" path="M 5E-6 -2.59259E-6 L 0.21016 -2.59259E-6 " pathEditMode="relative" rAng="0" ptsTypes="AA">
                                      <p:cBhvr>
                                        <p:cTn id="31" dur="500" fill="hold"/>
                                        <p:tgtEl>
                                          <p:spTgt spid="40"/>
                                        </p:tgtEl>
                                        <p:attrNameLst>
                                          <p:attrName>ppt_x</p:attrName>
                                          <p:attrName>ppt_y</p:attrName>
                                        </p:attrNameLst>
                                      </p:cBhvr>
                                      <p:rCtr x="10508" y="0"/>
                                    </p:animMotion>
                                  </p:childTnLst>
                                </p:cTn>
                              </p:par>
                            </p:childTnLst>
                          </p:cTn>
                        </p:par>
                        <p:par>
                          <p:cTn id="32" fill="hold">
                            <p:stCondLst>
                              <p:cond delay="325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35" presetClass="path" presetSubtype="0" accel="50000" decel="50000" fill="hold" nodeType="withEffect">
                                  <p:stCondLst>
                                    <p:cond delay="0"/>
                                  </p:stCondLst>
                                  <p:childTnLst>
                                    <p:animMotion origin="layout" path="M 3.95833E-6 -2.22222E-6 L -0.17136 -2.22222E-6 " pathEditMode="relative" rAng="0" ptsTypes="AA">
                                      <p:cBhvr>
                                        <p:cTn id="37" dur="500" fill="hold"/>
                                        <p:tgtEl>
                                          <p:spTgt spid="41"/>
                                        </p:tgtEl>
                                        <p:attrNameLst>
                                          <p:attrName>ppt_x</p:attrName>
                                          <p:attrName>ppt_y</p:attrName>
                                        </p:attrNameLst>
                                      </p:cBhvr>
                                      <p:rCtr x="-8568" y="0"/>
                                    </p:animMotion>
                                  </p:childTnLst>
                                </p:cTn>
                              </p:par>
                            </p:childTnLst>
                          </p:cTn>
                        </p:par>
                        <p:par>
                          <p:cTn id="38" fill="hold">
                            <p:stCondLst>
                              <p:cond delay="3750"/>
                            </p:stCondLst>
                            <p:childTnLst>
                              <p:par>
                                <p:cTn id="39" presetID="10"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35" presetClass="path" presetSubtype="0" accel="50000" decel="50000" fill="hold" nodeType="withEffect">
                                  <p:stCondLst>
                                    <p:cond delay="0"/>
                                  </p:stCondLst>
                                  <p:childTnLst>
                                    <p:animMotion origin="layout" path="M 1.875E-6 3.33333E-6 L -0.17461 3.33333E-6 " pathEditMode="relative" rAng="0" ptsTypes="AA">
                                      <p:cBhvr>
                                        <p:cTn id="43" dur="500" fill="hold"/>
                                        <p:tgtEl>
                                          <p:spTgt spid="42"/>
                                        </p:tgtEl>
                                        <p:attrNameLst>
                                          <p:attrName>ppt_x</p:attrName>
                                          <p:attrName>ppt_y</p:attrName>
                                        </p:attrNameLst>
                                      </p:cBhvr>
                                      <p:rCtr x="-8737" y="0"/>
                                    </p:animMotion>
                                  </p:childTnLst>
                                </p:cTn>
                              </p:par>
                            </p:childTnLst>
                          </p:cTn>
                        </p:par>
                        <p:par>
                          <p:cTn id="44" fill="hold">
                            <p:stCondLst>
                              <p:cond delay="4250"/>
                            </p:stCondLst>
                            <p:childTnLst>
                              <p:par>
                                <p:cTn id="45" presetID="10" presetClass="entr" presetSubtype="0"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35" presetClass="path" presetSubtype="0" accel="50000" decel="50000" fill="hold" nodeType="withEffect">
                                  <p:stCondLst>
                                    <p:cond delay="0"/>
                                  </p:stCondLst>
                                  <p:childTnLst>
                                    <p:animMotion origin="layout" path="M 2.29167E-6 -1.11111E-6 L -0.1737 -1.11111E-6 " pathEditMode="relative" rAng="0" ptsTypes="AA">
                                      <p:cBhvr>
                                        <p:cTn id="49" dur="500" fill="hold"/>
                                        <p:tgtEl>
                                          <p:spTgt spid="43"/>
                                        </p:tgtEl>
                                        <p:attrNameLst>
                                          <p:attrName>ppt_x</p:attrName>
                                          <p:attrName>ppt_y</p:attrName>
                                        </p:attrNameLst>
                                      </p:cBhvr>
                                      <p:rCtr x="-8685" y="0"/>
                                    </p:animMotion>
                                  </p:childTnLst>
                                </p:cTn>
                              </p:par>
                            </p:childTnLst>
                          </p:cTn>
                        </p:par>
                        <p:par>
                          <p:cTn id="50" fill="hold">
                            <p:stCondLst>
                              <p:cond delay="4750"/>
                            </p:stCondLst>
                            <p:childTnLst>
                              <p:par>
                                <p:cTn id="51" presetID="10" presetClass="entr" presetSubtype="0"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35" presetClass="path" presetSubtype="0" accel="50000" decel="50000" fill="hold" nodeType="withEffect">
                                  <p:stCondLst>
                                    <p:cond delay="0"/>
                                  </p:stCondLst>
                                  <p:childTnLst>
                                    <p:animMotion origin="layout" path="M 4.79167E-6 3.33333E-6 L -0.17305 3.33333E-6 " pathEditMode="relative" rAng="0" ptsTypes="AA">
                                      <p:cBhvr>
                                        <p:cTn id="55" dur="500" fill="hold"/>
                                        <p:tgtEl>
                                          <p:spTgt spid="44"/>
                                        </p:tgtEl>
                                        <p:attrNameLst>
                                          <p:attrName>ppt_x</p:attrName>
                                          <p:attrName>ppt_y</p:attrName>
                                        </p:attrNameLst>
                                      </p:cBhvr>
                                      <p:rCtr x="-86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34EAC9-9A7E-086C-90B8-DE2B05D3229D}"/>
              </a:ext>
            </a:extLst>
          </p:cNvPr>
          <p:cNvSpPr>
            <a:spLocks noGrp="1"/>
          </p:cNvSpPr>
          <p:nvPr>
            <p:ph idx="1"/>
          </p:nvPr>
        </p:nvSpPr>
        <p:spPr>
          <a:xfrm>
            <a:off x="430927" y="1569790"/>
            <a:ext cx="11235556" cy="802067"/>
          </a:xfrm>
        </p:spPr>
        <p:txBody>
          <a:bodyPr/>
          <a:lstStyle/>
          <a:p>
            <a:pPr marL="0" indent="0">
              <a:buNone/>
            </a:pPr>
            <a:r>
              <a:rPr lang="en-US" dirty="0"/>
              <a:t>We are all archery, we each have a part to play, and must work together on the following areas:</a:t>
            </a:r>
          </a:p>
        </p:txBody>
      </p:sp>
      <p:sp>
        <p:nvSpPr>
          <p:cNvPr id="3" name="Slide Number Placeholder 2">
            <a:extLst>
              <a:ext uri="{FF2B5EF4-FFF2-40B4-BE49-F238E27FC236}">
                <a16:creationId xmlns:a16="http://schemas.microsoft.com/office/drawing/2014/main" id="{24F2CB20-45BB-BA2C-DE74-91D3FB66C7B3}"/>
              </a:ext>
            </a:extLst>
          </p:cNvPr>
          <p:cNvSpPr>
            <a:spLocks noGrp="1"/>
          </p:cNvSpPr>
          <p:nvPr>
            <p:ph type="sldNum" sz="quarter" idx="12"/>
          </p:nvPr>
        </p:nvSpPr>
        <p:spPr/>
        <p:txBody>
          <a:bodyPr/>
          <a:lstStyle/>
          <a:p>
            <a:fld id="{A5B9B541-124E-9D4C-AB5C-0A6F787C4EB0}" type="slidenum">
              <a:rPr lang="en-US" smtClean="0"/>
              <a:t>15</a:t>
            </a:fld>
            <a:endParaRPr lang="en-US"/>
          </a:p>
        </p:txBody>
      </p:sp>
      <p:sp>
        <p:nvSpPr>
          <p:cNvPr id="2" name="Parallelogram 1">
            <a:extLst>
              <a:ext uri="{FF2B5EF4-FFF2-40B4-BE49-F238E27FC236}">
                <a16:creationId xmlns:a16="http://schemas.microsoft.com/office/drawing/2014/main" id="{0C090204-3153-6E4F-5BDA-136704F261E0}"/>
              </a:ext>
            </a:extLst>
          </p:cNvPr>
          <p:cNvSpPr/>
          <p:nvPr/>
        </p:nvSpPr>
        <p:spPr>
          <a:xfrm>
            <a:off x="1578462" y="2806492"/>
            <a:ext cx="2420883" cy="1820212"/>
          </a:xfrm>
          <a:prstGeom prst="parallelogram">
            <a:avLst/>
          </a:prstGeom>
          <a:solidFill>
            <a:srgbClr val="D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Role modelling, leadership and </a:t>
            </a:r>
            <a:r>
              <a:rPr lang="en-US" dirty="0" err="1">
                <a:latin typeface="Arial" panose="020B0604020202020204" pitchFamily="34" charset="0"/>
                <a:cs typeface="Arial" panose="020B0604020202020204" pitchFamily="34" charset="0"/>
              </a:rPr>
              <a:t>behaviours</a:t>
            </a:r>
            <a:endParaRPr lang="en-US" dirty="0">
              <a:latin typeface="Arial" panose="020B0604020202020204" pitchFamily="34" charset="0"/>
              <a:cs typeface="Arial" panose="020B0604020202020204" pitchFamily="34" charset="0"/>
            </a:endParaRPr>
          </a:p>
        </p:txBody>
      </p:sp>
      <p:sp>
        <p:nvSpPr>
          <p:cNvPr id="4" name="Parallelogram 3">
            <a:extLst>
              <a:ext uri="{FF2B5EF4-FFF2-40B4-BE49-F238E27FC236}">
                <a16:creationId xmlns:a16="http://schemas.microsoft.com/office/drawing/2014/main" id="{5F68BBED-E17C-0F75-DD54-8C3974BB1D93}"/>
              </a:ext>
            </a:extLst>
          </p:cNvPr>
          <p:cNvSpPr/>
          <p:nvPr/>
        </p:nvSpPr>
        <p:spPr>
          <a:xfrm>
            <a:off x="3730205" y="2806492"/>
            <a:ext cx="2420883" cy="1820212"/>
          </a:xfrm>
          <a:prstGeom prst="parallelogram">
            <a:avLst/>
          </a:prstGeom>
          <a:solidFill>
            <a:srgbClr val="D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Fan engagement and community Impact</a:t>
            </a:r>
          </a:p>
        </p:txBody>
      </p:sp>
      <p:sp>
        <p:nvSpPr>
          <p:cNvPr id="5" name="Parallelogram 4">
            <a:extLst>
              <a:ext uri="{FF2B5EF4-FFF2-40B4-BE49-F238E27FC236}">
                <a16:creationId xmlns:a16="http://schemas.microsoft.com/office/drawing/2014/main" id="{3C488570-0227-27A4-6BF5-5E8BF4066AD1}"/>
              </a:ext>
            </a:extLst>
          </p:cNvPr>
          <p:cNvSpPr/>
          <p:nvPr/>
        </p:nvSpPr>
        <p:spPr>
          <a:xfrm>
            <a:off x="5881948" y="2806492"/>
            <a:ext cx="2420883" cy="1820212"/>
          </a:xfrm>
          <a:prstGeom prst="parallelogram">
            <a:avLst/>
          </a:prstGeom>
          <a:solidFill>
            <a:srgbClr val="D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Development of character</a:t>
            </a:r>
          </a:p>
        </p:txBody>
      </p:sp>
      <p:sp>
        <p:nvSpPr>
          <p:cNvPr id="8" name="Parallelogram 7">
            <a:extLst>
              <a:ext uri="{FF2B5EF4-FFF2-40B4-BE49-F238E27FC236}">
                <a16:creationId xmlns:a16="http://schemas.microsoft.com/office/drawing/2014/main" id="{5DA09B69-2268-017E-7B71-F7D691B2ED19}"/>
              </a:ext>
            </a:extLst>
          </p:cNvPr>
          <p:cNvSpPr/>
          <p:nvPr/>
        </p:nvSpPr>
        <p:spPr>
          <a:xfrm>
            <a:off x="8033691" y="2806492"/>
            <a:ext cx="2420883" cy="1820212"/>
          </a:xfrm>
          <a:prstGeom prst="parallelogram">
            <a:avLst/>
          </a:prstGeom>
          <a:solidFill>
            <a:srgbClr val="D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Inclusivity and diversity</a:t>
            </a:r>
          </a:p>
        </p:txBody>
      </p:sp>
      <p:sp>
        <p:nvSpPr>
          <p:cNvPr id="9" name="Parallelogram 8">
            <a:extLst>
              <a:ext uri="{FF2B5EF4-FFF2-40B4-BE49-F238E27FC236}">
                <a16:creationId xmlns:a16="http://schemas.microsoft.com/office/drawing/2014/main" id="{9E71392F-9681-7C5B-0526-2284A85F6DC0}"/>
              </a:ext>
            </a:extLst>
          </p:cNvPr>
          <p:cNvSpPr/>
          <p:nvPr/>
        </p:nvSpPr>
        <p:spPr>
          <a:xfrm>
            <a:off x="10185433" y="2806492"/>
            <a:ext cx="2420883" cy="1820212"/>
          </a:xfrm>
          <a:prstGeom prst="parallelogram">
            <a:avLst/>
          </a:prstGeom>
          <a:solidFill>
            <a:srgbClr val="D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Mental health and wellbeing</a:t>
            </a:r>
          </a:p>
        </p:txBody>
      </p:sp>
      <p:grpSp>
        <p:nvGrpSpPr>
          <p:cNvPr id="33" name="Group 32">
            <a:extLst>
              <a:ext uri="{FF2B5EF4-FFF2-40B4-BE49-F238E27FC236}">
                <a16:creationId xmlns:a16="http://schemas.microsoft.com/office/drawing/2014/main" id="{A3ED4691-03ED-7086-03D6-51699A6007F2}"/>
              </a:ext>
            </a:extLst>
          </p:cNvPr>
          <p:cNvGrpSpPr/>
          <p:nvPr/>
        </p:nvGrpSpPr>
        <p:grpSpPr>
          <a:xfrm>
            <a:off x="0" y="779746"/>
            <a:ext cx="4948638" cy="365124"/>
            <a:chOff x="390786" y="774194"/>
            <a:chExt cx="4948638" cy="365124"/>
          </a:xfrm>
        </p:grpSpPr>
        <p:sp>
          <p:nvSpPr>
            <p:cNvPr id="34" name="Parallelogram 33">
              <a:extLst>
                <a:ext uri="{FF2B5EF4-FFF2-40B4-BE49-F238E27FC236}">
                  <a16:creationId xmlns:a16="http://schemas.microsoft.com/office/drawing/2014/main" id="{FA78099B-E83A-661F-34A8-48ECEDA630C3}"/>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35" name="Parallelogram 34">
              <a:extLst>
                <a:ext uri="{FF2B5EF4-FFF2-40B4-BE49-F238E27FC236}">
                  <a16:creationId xmlns:a16="http://schemas.microsoft.com/office/drawing/2014/main" id="{E7A12581-860D-FBE5-3661-0F0840226C6E}"/>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36" name="Title 7">
            <a:extLst>
              <a:ext uri="{FF2B5EF4-FFF2-40B4-BE49-F238E27FC236}">
                <a16:creationId xmlns:a16="http://schemas.microsoft.com/office/drawing/2014/main" id="{DF4CCD80-4AED-4F6A-74E1-B7D7B66835C3}"/>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Developing the culture of our sport</a:t>
            </a:r>
          </a:p>
        </p:txBody>
      </p:sp>
      <p:cxnSp>
        <p:nvCxnSpPr>
          <p:cNvPr id="37" name="Straight Connector 36">
            <a:extLst>
              <a:ext uri="{FF2B5EF4-FFF2-40B4-BE49-F238E27FC236}">
                <a16:creationId xmlns:a16="http://schemas.microsoft.com/office/drawing/2014/main" id="{E70FC930-816E-AFBC-EE22-C6413170D377}"/>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C04E2D3-C0D9-406D-BD8C-EC2896890A89}"/>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3278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33"/>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35" presetClass="path" presetSubtype="0" accel="50000" decel="50000" fill="hold" grpId="1" nodeType="withEffect">
                                  <p:stCondLst>
                                    <p:cond delay="0"/>
                                  </p:stCondLst>
                                  <p:childTnLst>
                                    <p:animMotion origin="layout" path="M 4.16667E-6 1.85185E-6 L -0.08776 1.85185E-6 " pathEditMode="relative" rAng="0" ptsTypes="AA">
                                      <p:cBhvr>
                                        <p:cTn id="23" dur="500" fill="hold"/>
                                        <p:tgtEl>
                                          <p:spTgt spid="2"/>
                                        </p:tgtEl>
                                        <p:attrNameLst>
                                          <p:attrName>ppt_x</p:attrName>
                                          <p:attrName>ppt_y</p:attrName>
                                        </p:attrNameLst>
                                      </p:cBhvr>
                                      <p:rCtr x="-4388" y="0"/>
                                    </p:animMotion>
                                  </p:childTnLst>
                                </p:cTn>
                              </p:par>
                              <p:par>
                                <p:cTn id="24" presetID="10" presetClass="entr" presetSubtype="0" fill="hold" grpId="0" nodeType="with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35" presetClass="path" presetSubtype="0" accel="50000" decel="50000" fill="hold" grpId="1" nodeType="withEffect">
                                  <p:stCondLst>
                                    <p:cond delay="250"/>
                                  </p:stCondLst>
                                  <p:childTnLst>
                                    <p:animMotion origin="layout" path="M 1.66667E-6 1.85185E-6 L -0.08815 1.85185E-6 " pathEditMode="relative" rAng="0" ptsTypes="AA">
                                      <p:cBhvr>
                                        <p:cTn id="28" dur="500" fill="hold"/>
                                        <p:tgtEl>
                                          <p:spTgt spid="4"/>
                                        </p:tgtEl>
                                        <p:attrNameLst>
                                          <p:attrName>ppt_x</p:attrName>
                                          <p:attrName>ppt_y</p:attrName>
                                        </p:attrNameLst>
                                      </p:cBhvr>
                                      <p:rCtr x="-4414" y="0"/>
                                    </p:animMotion>
                                  </p:childTnLst>
                                </p:cTn>
                              </p:par>
                              <p:par>
                                <p:cTn id="29" presetID="10" presetClass="entr" presetSubtype="0" fill="hold" grpId="0"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35" presetClass="path" presetSubtype="0" accel="50000" decel="50000" fill="hold" grpId="1" nodeType="withEffect">
                                  <p:stCondLst>
                                    <p:cond delay="500"/>
                                  </p:stCondLst>
                                  <p:childTnLst>
                                    <p:animMotion origin="layout" path="M -6.25E-7 1.85185E-6 L -0.08711 1.85185E-6 " pathEditMode="relative" rAng="0" ptsTypes="AA">
                                      <p:cBhvr>
                                        <p:cTn id="33" dur="500" fill="hold"/>
                                        <p:tgtEl>
                                          <p:spTgt spid="5"/>
                                        </p:tgtEl>
                                        <p:attrNameLst>
                                          <p:attrName>ppt_x</p:attrName>
                                          <p:attrName>ppt_y</p:attrName>
                                        </p:attrNameLst>
                                      </p:cBhvr>
                                      <p:rCtr x="-4362" y="0"/>
                                    </p:animMotion>
                                  </p:childTnLst>
                                </p:cTn>
                              </p:par>
                              <p:par>
                                <p:cTn id="34" presetID="10" presetClass="entr" presetSubtype="0" fill="hold" grpId="0" nodeType="withEffect">
                                  <p:stCondLst>
                                    <p:cond delay="7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5" presetClass="path" presetSubtype="0" accel="50000" decel="50000" fill="hold" grpId="1" nodeType="withEffect">
                                  <p:stCondLst>
                                    <p:cond delay="750"/>
                                  </p:stCondLst>
                                  <p:childTnLst>
                                    <p:animMotion origin="layout" path="M -3.125E-6 1.85185E-6 L -0.08828 1.85185E-6 " pathEditMode="relative" rAng="0" ptsTypes="AA">
                                      <p:cBhvr>
                                        <p:cTn id="38" dur="500" fill="hold"/>
                                        <p:tgtEl>
                                          <p:spTgt spid="8"/>
                                        </p:tgtEl>
                                        <p:attrNameLst>
                                          <p:attrName>ppt_x</p:attrName>
                                          <p:attrName>ppt_y</p:attrName>
                                        </p:attrNameLst>
                                      </p:cBhvr>
                                      <p:rCtr x="-4414" y="0"/>
                                    </p:animMotion>
                                  </p:childTnLst>
                                </p:cTn>
                              </p:par>
                              <p:par>
                                <p:cTn id="39" presetID="10" presetClass="entr" presetSubtype="0" fill="hold" grpId="0"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35" presetClass="path" presetSubtype="0" accel="50000" decel="50000" fill="hold" grpId="1" nodeType="withEffect">
                                  <p:stCondLst>
                                    <p:cond delay="1000"/>
                                  </p:stCondLst>
                                  <p:childTnLst>
                                    <p:animMotion origin="layout" path="M 4.58333E-6 1.85185E-6 L -0.08672 1.85185E-6 " pathEditMode="relative" rAng="0" ptsTypes="AA">
                                      <p:cBhvr>
                                        <p:cTn id="43" dur="500" fill="hold"/>
                                        <p:tgtEl>
                                          <p:spTgt spid="9"/>
                                        </p:tgtEl>
                                        <p:attrNameLst>
                                          <p:attrName>ppt_x</p:attrName>
                                          <p:attrName>ppt_y</p:attrName>
                                        </p:attrNameLst>
                                      </p:cBhvr>
                                      <p:rCtr x="-43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2" grpId="1" animBg="1"/>
      <p:bldP spid="4" grpId="0" animBg="1"/>
      <p:bldP spid="4" grpId="1" animBg="1"/>
      <p:bldP spid="5" grpId="0" animBg="1"/>
      <p:bldP spid="5" grpId="1" animBg="1"/>
      <p:bldP spid="8" grpId="0" animBg="1"/>
      <p:bldP spid="8" grpId="1" animBg="1"/>
      <p:bldP spid="9" grpId="0" animBg="1"/>
      <p:bldP spid="9" grpId="1"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5">
            <a:extLst>
              <a:ext uri="{FF2B5EF4-FFF2-40B4-BE49-F238E27FC236}">
                <a16:creationId xmlns:a16="http://schemas.microsoft.com/office/drawing/2014/main" id="{ED194E94-7219-DF4F-E30C-1C4C4CEA91F2}"/>
              </a:ext>
            </a:extLst>
          </p:cNvPr>
          <p:cNvPicPr>
            <a:picLocks/>
          </p:cNvPicPr>
          <p:nvPr/>
        </p:nvPicPr>
        <p:blipFill rotWithShape="1">
          <a:blip r:embed="rId3"/>
          <a:srcRect l="-4325" r="35426"/>
          <a:stretch/>
        </p:blipFill>
        <p:spPr>
          <a:xfrm>
            <a:off x="5109912" y="6125"/>
            <a:ext cx="7087531" cy="6858000"/>
          </a:xfrm>
          <a:prstGeom prst="rect">
            <a:avLst/>
          </a:prstGeom>
        </p:spPr>
      </p:pic>
      <p:grpSp>
        <p:nvGrpSpPr>
          <p:cNvPr id="14" name="Group 13">
            <a:extLst>
              <a:ext uri="{FF2B5EF4-FFF2-40B4-BE49-F238E27FC236}">
                <a16:creationId xmlns:a16="http://schemas.microsoft.com/office/drawing/2014/main" id="{700A9392-39C4-3936-6329-46DA6CFD9423}"/>
              </a:ext>
            </a:extLst>
          </p:cNvPr>
          <p:cNvGrpSpPr/>
          <p:nvPr/>
        </p:nvGrpSpPr>
        <p:grpSpPr>
          <a:xfrm>
            <a:off x="-1" y="-112295"/>
            <a:ext cx="14695263" cy="6988513"/>
            <a:chOff x="10510" y="0"/>
            <a:chExt cx="14459132" cy="6876218"/>
          </a:xfrm>
        </p:grpSpPr>
        <p:sp>
          <p:nvSpPr>
            <p:cNvPr id="15" name="Parallelogram 14">
              <a:extLst>
                <a:ext uri="{FF2B5EF4-FFF2-40B4-BE49-F238E27FC236}">
                  <a16:creationId xmlns:a16="http://schemas.microsoft.com/office/drawing/2014/main" id="{2443285A-C00B-35D2-412C-537EF415D3A8}"/>
                </a:ext>
              </a:extLst>
            </p:cNvPr>
            <p:cNvSpPr/>
            <p:nvPr/>
          </p:nvSpPr>
          <p:spPr>
            <a:xfrm>
              <a:off x="9052504" y="0"/>
              <a:ext cx="5417138" cy="6876218"/>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A9A407-40FC-C7B3-DD1A-1A61D375118E}"/>
                </a:ext>
              </a:extLst>
            </p:cNvPr>
            <p:cNvSpPr/>
            <p:nvPr/>
          </p:nvSpPr>
          <p:spPr>
            <a:xfrm>
              <a:off x="10510" y="0"/>
              <a:ext cx="11452944" cy="6873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a:extLst>
              <a:ext uri="{FF2B5EF4-FFF2-40B4-BE49-F238E27FC236}">
                <a16:creationId xmlns:a16="http://schemas.microsoft.com/office/drawing/2014/main" id="{1434EAC9-9A7E-086C-90B8-DE2B05D3229D}"/>
              </a:ext>
            </a:extLst>
          </p:cNvPr>
          <p:cNvSpPr>
            <a:spLocks noGrp="1"/>
          </p:cNvSpPr>
          <p:nvPr>
            <p:ph idx="1"/>
          </p:nvPr>
        </p:nvSpPr>
        <p:spPr>
          <a:xfrm>
            <a:off x="430927" y="1569790"/>
            <a:ext cx="6260911" cy="4871904"/>
          </a:xfrm>
        </p:spPr>
        <p:txBody>
          <a:bodyPr/>
          <a:lstStyle/>
          <a:p>
            <a:pPr marL="0" indent="0">
              <a:buNone/>
            </a:pPr>
            <a:r>
              <a:rPr lang="en-US" b="1" dirty="0"/>
              <a:t>Working with members and our wider community, we will;</a:t>
            </a:r>
          </a:p>
          <a:p>
            <a:r>
              <a:rPr lang="en-US" dirty="0"/>
              <a:t>set in place minimum standards for clubs </a:t>
            </a:r>
          </a:p>
          <a:p>
            <a:r>
              <a:rPr lang="en-US" dirty="0"/>
              <a:t>place emphasis on the code of conduct and encourage collective responsibility across our archery network</a:t>
            </a:r>
          </a:p>
          <a:p>
            <a:r>
              <a:rPr lang="en-US" dirty="0"/>
              <a:t>support clubs, counties and regional </a:t>
            </a:r>
            <a:r>
              <a:rPr lang="en-US" dirty="0" err="1"/>
              <a:t>organisations</a:t>
            </a:r>
            <a:r>
              <a:rPr lang="en-US" dirty="0"/>
              <a:t> to be clear and confident in promoting the culture we all wish to see and uphold our values </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24F2CB20-45BB-BA2C-DE74-91D3FB66C7B3}"/>
              </a:ext>
            </a:extLst>
          </p:cNvPr>
          <p:cNvSpPr>
            <a:spLocks noGrp="1"/>
          </p:cNvSpPr>
          <p:nvPr>
            <p:ph type="sldNum" sz="quarter" idx="12"/>
          </p:nvPr>
        </p:nvSpPr>
        <p:spPr/>
        <p:txBody>
          <a:bodyPr/>
          <a:lstStyle/>
          <a:p>
            <a:fld id="{A5B9B541-124E-9D4C-AB5C-0A6F787C4EB0}" type="slidenum">
              <a:rPr lang="en-US" smtClean="0">
                <a:solidFill>
                  <a:schemeClr val="bg1"/>
                </a:solidFill>
              </a:rPr>
              <a:t>16</a:t>
            </a:fld>
            <a:endParaRPr lang="en-US" dirty="0">
              <a:solidFill>
                <a:schemeClr val="bg1"/>
              </a:solidFill>
            </a:endParaRPr>
          </a:p>
        </p:txBody>
      </p:sp>
      <p:grpSp>
        <p:nvGrpSpPr>
          <p:cNvPr id="10" name="Group 9">
            <a:extLst>
              <a:ext uri="{FF2B5EF4-FFF2-40B4-BE49-F238E27FC236}">
                <a16:creationId xmlns:a16="http://schemas.microsoft.com/office/drawing/2014/main" id="{5EE3FB68-81B8-7B18-C7DB-31217F710808}"/>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27C8E970-B88F-9D5B-B0E6-6AAB3A2952B5}"/>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C0E4B467-12DF-2BBE-D39E-B64C284C364F}"/>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B7DEEB5F-9147-DBF5-462F-78522C8F7DC3}"/>
              </a:ext>
            </a:extLst>
          </p:cNvPr>
          <p:cNvSpPr txBox="1">
            <a:spLocks/>
          </p:cNvSpPr>
          <p:nvPr/>
        </p:nvSpPr>
        <p:spPr>
          <a:xfrm>
            <a:off x="430927" y="779746"/>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Developing the culture of our sport</a:t>
            </a:r>
          </a:p>
        </p:txBody>
      </p:sp>
      <p:sp>
        <p:nvSpPr>
          <p:cNvPr id="17" name="Parallelogram 16">
            <a:extLst>
              <a:ext uri="{FF2B5EF4-FFF2-40B4-BE49-F238E27FC236}">
                <a16:creationId xmlns:a16="http://schemas.microsoft.com/office/drawing/2014/main" id="{68D501B3-F3E2-0498-3A60-FD818270113C}"/>
              </a:ext>
            </a:extLst>
          </p:cNvPr>
          <p:cNvSpPr/>
          <p:nvPr/>
        </p:nvSpPr>
        <p:spPr>
          <a:xfrm>
            <a:off x="4545646" y="6873234"/>
            <a:ext cx="2743200" cy="2627959"/>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27FFE58C-FBC4-738D-024A-602DFDF9ACF0}"/>
              </a:ext>
            </a:extLst>
          </p:cNvPr>
          <p:cNvSpPr/>
          <p:nvPr/>
        </p:nvSpPr>
        <p:spPr>
          <a:xfrm>
            <a:off x="4104012" y="6870250"/>
            <a:ext cx="2108084" cy="1898898"/>
          </a:xfrm>
          <a:prstGeom prst="parallelogram">
            <a:avLst>
              <a:gd name="adj" fmla="val 32071"/>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252C976-A585-170D-9DE8-2757558F70BE}"/>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958AD1-489B-B7F2-8F86-D0B3ABC5493E}"/>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311918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16667E-6 4.44444E-6 L -0.4914 0.00138 " pathEditMode="relative" rAng="0" ptsTypes="AA">
                                      <p:cBhvr>
                                        <p:cTn id="6" dur="1000" fill="hold"/>
                                        <p:tgtEl>
                                          <p:spTgt spid="14"/>
                                        </p:tgtEl>
                                        <p:attrNameLst>
                                          <p:attrName>ppt_x</p:attrName>
                                          <p:attrName>ppt_y</p:attrName>
                                        </p:attrNameLst>
                                      </p:cBhvr>
                                      <p:rCtr x="-24570" y="69"/>
                                    </p:animMotion>
                                  </p:childTnLst>
                                </p:cTn>
                              </p:par>
                              <p:par>
                                <p:cTn id="7" presetID="42" presetClass="path" presetSubtype="0" accel="50000" decel="50000" fill="hold" grpId="0" nodeType="withEffect">
                                  <p:stCondLst>
                                    <p:cond delay="750"/>
                                  </p:stCondLst>
                                  <p:childTnLst>
                                    <p:animMotion origin="layout" path="M -0.02201 0.12593 L 0.04153 -0.2544 " pathEditMode="relative" rAng="0" ptsTypes="AA">
                                      <p:cBhvr>
                                        <p:cTn id="8" dur="500" fill="hold"/>
                                        <p:tgtEl>
                                          <p:spTgt spid="17"/>
                                        </p:tgtEl>
                                        <p:attrNameLst>
                                          <p:attrName>ppt_x</p:attrName>
                                          <p:attrName>ppt_y</p:attrName>
                                        </p:attrNameLst>
                                      </p:cBhvr>
                                      <p:rCtr x="3177" y="-19028"/>
                                    </p:animMotion>
                                  </p:childTnLst>
                                </p:cTn>
                              </p:par>
                              <p:par>
                                <p:cTn id="9" presetID="42" presetClass="path" presetSubtype="0" accel="50000" decel="50000" fill="hold" grpId="0" nodeType="withEffect">
                                  <p:stCondLst>
                                    <p:cond delay="1000"/>
                                  </p:stCondLst>
                                  <p:childTnLst>
                                    <p:animMotion origin="layout" path="M -0.01211 0.06458 L 0.0388 -0.21227 " pathEditMode="relative" rAng="0" ptsTypes="AA">
                                      <p:cBhvr>
                                        <p:cTn id="10" dur="500" fill="hold"/>
                                        <p:tgtEl>
                                          <p:spTgt spid="18"/>
                                        </p:tgtEl>
                                        <p:attrNameLst>
                                          <p:attrName>ppt_x</p:attrName>
                                          <p:attrName>ppt_y</p:attrName>
                                        </p:attrNameLst>
                                      </p:cBhvr>
                                      <p:rCtr x="2539" y="-13843"/>
                                    </p:animMotion>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63" presetClass="path" presetSubtype="0" accel="50000" decel="50000" fill="hold" nodeType="withEffect">
                                  <p:stCondLst>
                                    <p:cond delay="0"/>
                                  </p:stCondLst>
                                  <p:childTnLst>
                                    <p:animMotion origin="layout" path="M -4.58333E-6 2.22222E-6 L 0.02917 2.22222E-6 " pathEditMode="relative" rAng="0" ptsTypes="AA">
                                      <p:cBhvr>
                                        <p:cTn id="16" dur="500" fill="hold"/>
                                        <p:tgtEl>
                                          <p:spTgt spid="10"/>
                                        </p:tgtEl>
                                        <p:attrNameLst>
                                          <p:attrName>ppt_x</p:attrName>
                                          <p:attrName>ppt_y</p:attrName>
                                        </p:attrNameLst>
                                      </p:cBhvr>
                                      <p:rCtr x="1458" y="0"/>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50FDC76-0327-3A0F-C47F-759B41E61C54}"/>
              </a:ext>
            </a:extLst>
          </p:cNvPr>
          <p:cNvPicPr>
            <a:picLocks noGrp="1" noChangeAspect="1"/>
          </p:cNvPicPr>
          <p:nvPr>
            <p:ph idx="1"/>
          </p:nvPr>
        </p:nvPicPr>
        <p:blipFill>
          <a:blip r:embed="rId3"/>
          <a:srcRect/>
          <a:stretch/>
        </p:blipFill>
        <p:spPr>
          <a:xfrm>
            <a:off x="3044781" y="0"/>
            <a:ext cx="9147219" cy="6858000"/>
          </a:xfrm>
        </p:spPr>
      </p:pic>
      <p:grpSp>
        <p:nvGrpSpPr>
          <p:cNvPr id="20" name="Group 19">
            <a:extLst>
              <a:ext uri="{FF2B5EF4-FFF2-40B4-BE49-F238E27FC236}">
                <a16:creationId xmlns:a16="http://schemas.microsoft.com/office/drawing/2014/main" id="{5BAF198D-EC06-6781-B736-2EEE4D6A87CE}"/>
              </a:ext>
            </a:extLst>
          </p:cNvPr>
          <p:cNvGrpSpPr/>
          <p:nvPr/>
        </p:nvGrpSpPr>
        <p:grpSpPr>
          <a:xfrm>
            <a:off x="-1" y="-112295"/>
            <a:ext cx="14695263" cy="6988513"/>
            <a:chOff x="10510" y="0"/>
            <a:chExt cx="14459132" cy="6876218"/>
          </a:xfrm>
        </p:grpSpPr>
        <p:sp>
          <p:nvSpPr>
            <p:cNvPr id="21" name="Parallelogram 20">
              <a:extLst>
                <a:ext uri="{FF2B5EF4-FFF2-40B4-BE49-F238E27FC236}">
                  <a16:creationId xmlns:a16="http://schemas.microsoft.com/office/drawing/2014/main" id="{26CA27DF-E49F-3FC8-D915-EE04E80EF6D2}"/>
                </a:ext>
              </a:extLst>
            </p:cNvPr>
            <p:cNvSpPr/>
            <p:nvPr/>
          </p:nvSpPr>
          <p:spPr>
            <a:xfrm>
              <a:off x="9052504" y="0"/>
              <a:ext cx="5417138" cy="6876218"/>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7A6F4E-ED4F-0180-23ED-FD5478749CA1}"/>
                </a:ext>
              </a:extLst>
            </p:cNvPr>
            <p:cNvSpPr/>
            <p:nvPr/>
          </p:nvSpPr>
          <p:spPr>
            <a:xfrm>
              <a:off x="10510" y="0"/>
              <a:ext cx="11452944" cy="6873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C4170F4B-3482-7F21-E99A-826DFDB6F08F}"/>
              </a:ext>
            </a:extLst>
          </p:cNvPr>
          <p:cNvGrpSpPr/>
          <p:nvPr/>
        </p:nvGrpSpPr>
        <p:grpSpPr>
          <a:xfrm>
            <a:off x="0" y="3246438"/>
            <a:ext cx="4948638" cy="365124"/>
            <a:chOff x="390786" y="774194"/>
            <a:chExt cx="4948638" cy="365124"/>
          </a:xfrm>
        </p:grpSpPr>
        <p:sp>
          <p:nvSpPr>
            <p:cNvPr id="17" name="Parallelogram 16">
              <a:extLst>
                <a:ext uri="{FF2B5EF4-FFF2-40B4-BE49-F238E27FC236}">
                  <a16:creationId xmlns:a16="http://schemas.microsoft.com/office/drawing/2014/main" id="{988020E9-CCE3-29C2-272E-E71B69D0B65F}"/>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8" name="Parallelogram 17">
              <a:extLst>
                <a:ext uri="{FF2B5EF4-FFF2-40B4-BE49-F238E27FC236}">
                  <a16:creationId xmlns:a16="http://schemas.microsoft.com/office/drawing/2014/main" id="{466E55E6-40BA-01E4-519E-FC83831B9EF5}"/>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9" name="Title 7">
            <a:extLst>
              <a:ext uri="{FF2B5EF4-FFF2-40B4-BE49-F238E27FC236}">
                <a16:creationId xmlns:a16="http://schemas.microsoft.com/office/drawing/2014/main" id="{E461B6C3-282D-414A-A944-B848CB1DDA80}"/>
              </a:ext>
            </a:extLst>
          </p:cNvPr>
          <p:cNvSpPr txBox="1">
            <a:spLocks/>
          </p:cNvSpPr>
          <p:nvPr/>
        </p:nvSpPr>
        <p:spPr>
          <a:xfrm>
            <a:off x="430927" y="3246438"/>
            <a:ext cx="11235556" cy="35957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spc="50" baseline="0">
                <a:solidFill>
                  <a:schemeClr val="bg1"/>
                </a:solidFill>
                <a:latin typeface="Arial" panose="020B0604020202020204" pitchFamily="34" charset="0"/>
                <a:ea typeface="+mj-ea"/>
                <a:cs typeface="Arial" panose="020B0604020202020204" pitchFamily="34" charset="0"/>
              </a:defRPr>
            </a:lvl1pPr>
          </a:lstStyle>
          <a:p>
            <a:r>
              <a:rPr lang="en-US" dirty="0"/>
              <a:t>Thank you</a:t>
            </a:r>
          </a:p>
        </p:txBody>
      </p:sp>
      <p:pic>
        <p:nvPicPr>
          <p:cNvPr id="23" name="Picture 22">
            <a:extLst>
              <a:ext uri="{FF2B5EF4-FFF2-40B4-BE49-F238E27FC236}">
                <a16:creationId xmlns:a16="http://schemas.microsoft.com/office/drawing/2014/main" id="{0E911217-0645-78CC-758B-4AA23A9A6D7C}"/>
              </a:ext>
            </a:extLst>
          </p:cNvPr>
          <p:cNvPicPr>
            <a:picLocks noChangeAspect="1"/>
          </p:cNvPicPr>
          <p:nvPr/>
        </p:nvPicPr>
        <p:blipFill>
          <a:blip r:embed="rId4"/>
          <a:srcRect/>
          <a:stretch/>
        </p:blipFill>
        <p:spPr>
          <a:xfrm>
            <a:off x="529117" y="5267829"/>
            <a:ext cx="2295124" cy="947901"/>
          </a:xfrm>
          <a:prstGeom prst="rect">
            <a:avLst/>
          </a:prstGeom>
        </p:spPr>
      </p:pic>
    </p:spTree>
    <p:extLst>
      <p:ext uri="{BB962C8B-B14F-4D97-AF65-F5344CB8AC3E}">
        <p14:creationId xmlns:p14="http://schemas.microsoft.com/office/powerpoint/2010/main" val="30680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208 -0.00301 L -0.71263 0.00393 " pathEditMode="relative" rAng="0" ptsTypes="AA">
                                      <p:cBhvr>
                                        <p:cTn id="6" dur="1000" fill="hold"/>
                                        <p:tgtEl>
                                          <p:spTgt spid="20"/>
                                        </p:tgtEl>
                                        <p:attrNameLst>
                                          <p:attrName>ppt_x</p:attrName>
                                          <p:attrName>ppt_y</p:attrName>
                                        </p:attrNameLst>
                                      </p:cBhvr>
                                      <p:rCtr x="-35534" y="347"/>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63" presetClass="path" presetSubtype="0" accel="50000" decel="50000" fill="hold" nodeType="withEffect">
                                  <p:stCondLst>
                                    <p:cond delay="0"/>
                                  </p:stCondLst>
                                  <p:childTnLst>
                                    <p:animMotion origin="layout" path="M -4.58333E-6 0 L 0.02917 0 " pathEditMode="relative" rAng="0" ptsTypes="AA">
                                      <p:cBhvr>
                                        <p:cTn id="12" dur="500" fill="hold"/>
                                        <p:tgtEl>
                                          <p:spTgt spid="16"/>
                                        </p:tgtEl>
                                        <p:attrNameLst>
                                          <p:attrName>ppt_x</p:attrName>
                                          <p:attrName>ppt_y</p:attrName>
                                        </p:attrNameLst>
                                      </p:cBhvr>
                                      <p:rCtr x="1458" y="0"/>
                                    </p:animMotion>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063F813-25FB-983D-7F7E-06BCC7867495}"/>
              </a:ext>
            </a:extLst>
          </p:cNvPr>
          <p:cNvPicPr>
            <a:picLocks noGrp="1"/>
          </p:cNvPicPr>
          <p:nvPr>
            <p:ph type="pic" idx="13"/>
          </p:nvPr>
        </p:nvPicPr>
        <p:blipFill>
          <a:blip r:embed="rId3"/>
          <a:srcRect l="16714" r="16714"/>
          <a:stretch/>
        </p:blipFill>
        <p:spPr/>
      </p:pic>
      <p:grpSp>
        <p:nvGrpSpPr>
          <p:cNvPr id="10" name="Group 9">
            <a:extLst>
              <a:ext uri="{FF2B5EF4-FFF2-40B4-BE49-F238E27FC236}">
                <a16:creationId xmlns:a16="http://schemas.microsoft.com/office/drawing/2014/main" id="{EECD5340-5751-F5D0-0E5B-5BD2AF4EEDEF}"/>
              </a:ext>
            </a:extLst>
          </p:cNvPr>
          <p:cNvGrpSpPr/>
          <p:nvPr/>
        </p:nvGrpSpPr>
        <p:grpSpPr>
          <a:xfrm>
            <a:off x="-2899064" y="0"/>
            <a:ext cx="10823097" cy="6858001"/>
            <a:chOff x="-2899064" y="0"/>
            <a:chExt cx="10823097" cy="6858001"/>
          </a:xfrm>
        </p:grpSpPr>
        <p:sp>
          <p:nvSpPr>
            <p:cNvPr id="8" name="Parallelogram 7">
              <a:extLst>
                <a:ext uri="{FF2B5EF4-FFF2-40B4-BE49-F238E27FC236}">
                  <a16:creationId xmlns:a16="http://schemas.microsoft.com/office/drawing/2014/main" id="{D7EE7A77-D8BF-93E4-9E7B-72346BB0572C}"/>
                </a:ext>
              </a:extLst>
            </p:cNvPr>
            <p:cNvSpPr/>
            <p:nvPr/>
          </p:nvSpPr>
          <p:spPr>
            <a:xfrm flipV="1">
              <a:off x="2506895"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B031D77-942A-CAEF-E29E-E3DA89F71015}"/>
                </a:ext>
              </a:extLst>
            </p:cNvPr>
            <p:cNvSpPr/>
            <p:nvPr/>
          </p:nvSpPr>
          <p:spPr>
            <a:xfrm>
              <a:off x="-2899064" y="0"/>
              <a:ext cx="811452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BCCD964-ADEB-14E4-610A-D26A0BBFAF04}"/>
              </a:ext>
            </a:extLst>
          </p:cNvPr>
          <p:cNvSpPr>
            <a:spLocks noGrp="1"/>
          </p:cNvSpPr>
          <p:nvPr>
            <p:ph type="ctrTitle"/>
          </p:nvPr>
        </p:nvSpPr>
        <p:spPr>
          <a:xfrm>
            <a:off x="441437" y="1304544"/>
            <a:ext cx="3499942" cy="3375871"/>
          </a:xfrm>
        </p:spPr>
        <p:txBody>
          <a:bodyPr>
            <a:normAutofit/>
          </a:bodyPr>
          <a:lstStyle/>
          <a:p>
            <a:r>
              <a:rPr lang="en-US" dirty="0"/>
              <a:t>Enriching lives through archery</a:t>
            </a:r>
            <a:br>
              <a:rPr lang="en-US" dirty="0"/>
            </a:br>
            <a:br>
              <a:rPr lang="en-US" dirty="0"/>
            </a:br>
            <a:r>
              <a:rPr lang="en-US" sz="2000" dirty="0">
                <a:solidFill>
                  <a:srgbClr val="DC0000"/>
                </a:solidFill>
              </a:rPr>
              <a:t>Archery GB AGM</a:t>
            </a:r>
            <a:br>
              <a:rPr lang="en-US" sz="2000" dirty="0">
                <a:solidFill>
                  <a:srgbClr val="DC0000"/>
                </a:solidFill>
              </a:rPr>
            </a:br>
            <a:r>
              <a:rPr lang="en-US" sz="2000" dirty="0">
                <a:solidFill>
                  <a:srgbClr val="DC0000"/>
                </a:solidFill>
              </a:rPr>
              <a:t>20</a:t>
            </a:r>
            <a:r>
              <a:rPr lang="en-US" sz="2000" baseline="30000" dirty="0">
                <a:solidFill>
                  <a:srgbClr val="DC0000"/>
                </a:solidFill>
              </a:rPr>
              <a:t>th</a:t>
            </a:r>
            <a:r>
              <a:rPr lang="en-US" sz="2000" dirty="0">
                <a:solidFill>
                  <a:srgbClr val="DC0000"/>
                </a:solidFill>
              </a:rPr>
              <a:t> April 2024</a:t>
            </a:r>
            <a:br>
              <a:rPr lang="en-US" sz="2000" dirty="0">
                <a:solidFill>
                  <a:srgbClr val="DC0000"/>
                </a:solidFill>
              </a:rPr>
            </a:br>
            <a:br>
              <a:rPr lang="en-US" sz="2000" dirty="0">
                <a:solidFill>
                  <a:srgbClr val="DC0000"/>
                </a:solidFill>
              </a:rPr>
            </a:br>
            <a:r>
              <a:rPr lang="en-US" sz="2000" dirty="0">
                <a:solidFill>
                  <a:srgbClr val="DC0000"/>
                </a:solidFill>
              </a:rPr>
              <a:t>Ruth Hall, Chief Executive</a:t>
            </a:r>
          </a:p>
        </p:txBody>
      </p:sp>
      <p:sp>
        <p:nvSpPr>
          <p:cNvPr id="5" name="Parallelogram 4">
            <a:extLst>
              <a:ext uri="{FF2B5EF4-FFF2-40B4-BE49-F238E27FC236}">
                <a16:creationId xmlns:a16="http://schemas.microsoft.com/office/drawing/2014/main" id="{8472AD53-3200-513A-B7A3-FC875571B6DF}"/>
              </a:ext>
            </a:extLst>
          </p:cNvPr>
          <p:cNvSpPr/>
          <p:nvPr/>
        </p:nvSpPr>
        <p:spPr>
          <a:xfrm flipV="1">
            <a:off x="4954373" y="-2"/>
            <a:ext cx="4189627" cy="4757315"/>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F30E02E-AF6C-6D1C-0F8B-F958B2300B9B}"/>
              </a:ext>
            </a:extLst>
          </p:cNvPr>
          <p:cNvPicPr>
            <a:picLocks noChangeAspect="1"/>
          </p:cNvPicPr>
          <p:nvPr/>
        </p:nvPicPr>
        <p:blipFill>
          <a:blip r:embed="rId4"/>
          <a:srcRect/>
          <a:stretch/>
        </p:blipFill>
        <p:spPr>
          <a:xfrm>
            <a:off x="529117" y="5267829"/>
            <a:ext cx="2295124" cy="947901"/>
          </a:xfrm>
          <a:prstGeom prst="rect">
            <a:avLst/>
          </a:prstGeom>
        </p:spPr>
      </p:pic>
      <p:sp>
        <p:nvSpPr>
          <p:cNvPr id="7" name="Parallelogram 6">
            <a:extLst>
              <a:ext uri="{FF2B5EF4-FFF2-40B4-BE49-F238E27FC236}">
                <a16:creationId xmlns:a16="http://schemas.microsoft.com/office/drawing/2014/main" id="{7B01DC5B-ED64-C81A-212B-22032398184D}"/>
              </a:ext>
            </a:extLst>
          </p:cNvPr>
          <p:cNvSpPr/>
          <p:nvPr/>
        </p:nvSpPr>
        <p:spPr>
          <a:xfrm flipV="1">
            <a:off x="3871873" y="0"/>
            <a:ext cx="3308458" cy="3741316"/>
          </a:xfrm>
          <a:prstGeom prst="parallelogram">
            <a:avLst>
              <a:gd name="adj" fmla="val 30844"/>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2343553"/>
      </p:ext>
    </p:extLst>
  </p:cSld>
  <p:clrMapOvr>
    <a:masterClrMapping/>
  </p:clrMapOvr>
  <mc:AlternateContent xmlns:mc="http://schemas.openxmlformats.org/markup-compatibility/2006" xmlns:p14="http://schemas.microsoft.com/office/powerpoint/2010/main">
    <mc:Choice Requires="p14">
      <p:transition spd="slow" p14:dur="500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4.81481E-6 L -0.08503 -0.54561 " pathEditMode="relative" rAng="0" ptsTypes="AA">
                                      <p:cBhvr>
                                        <p:cTn id="6" dur="500" fill="hold"/>
                                        <p:tgtEl>
                                          <p:spTgt spid="7"/>
                                        </p:tgtEl>
                                        <p:attrNameLst>
                                          <p:attrName>ppt_x</p:attrName>
                                          <p:attrName>ppt_y</p:attrName>
                                        </p:attrNameLst>
                                      </p:cBhvr>
                                      <p:rCtr x="-4258" y="-27269"/>
                                    </p:animMotion>
                                  </p:childTnLst>
                                </p:cTn>
                              </p:par>
                              <p:par>
                                <p:cTn id="7" presetID="42" presetClass="path" presetSubtype="0" accel="50000" decel="50000" fill="hold" grpId="0" nodeType="withEffect">
                                  <p:stCondLst>
                                    <p:cond delay="250"/>
                                  </p:stCondLst>
                                  <p:childTnLst>
                                    <p:animMotion origin="layout" path="M 5E-6 7.40741E-7 L -0.10847 -0.69375 " pathEditMode="relative" rAng="0" ptsTypes="AA">
                                      <p:cBhvr>
                                        <p:cTn id="8" dur="500" fill="hold"/>
                                        <p:tgtEl>
                                          <p:spTgt spid="5"/>
                                        </p:tgtEl>
                                        <p:attrNameLst>
                                          <p:attrName>ppt_x</p:attrName>
                                          <p:attrName>ppt_y</p:attrName>
                                        </p:attrNameLst>
                                      </p:cBhvr>
                                      <p:rCtr x="-5430" y="-34676"/>
                                    </p:animMotion>
                                  </p:childTnLst>
                                </p:cTn>
                              </p:par>
                              <p:par>
                                <p:cTn id="9" presetID="42" presetClass="path" presetSubtype="0" decel="50000" fill="hold" nodeType="withEffect">
                                  <p:stCondLst>
                                    <p:cond delay="250"/>
                                  </p:stCondLst>
                                  <p:childTnLst>
                                    <p:animMotion origin="layout" path="M 2.08333E-7 0 L 0.54492 0 " pathEditMode="relative" rAng="0" ptsTypes="AA">
                                      <p:cBhvr>
                                        <p:cTn id="10" dur="1000" fill="hold"/>
                                        <p:tgtEl>
                                          <p:spTgt spid="10"/>
                                        </p:tgtEl>
                                        <p:attrNameLst>
                                          <p:attrName>ppt_x</p:attrName>
                                          <p:attrName>ppt_y</p:attrName>
                                        </p:attrNameLst>
                                      </p:cBhvr>
                                      <p:rCtr x="27240" y="0"/>
                                    </p:animMotion>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711135A-DB18-39DC-4F27-4C79A425027C}"/>
              </a:ext>
            </a:extLst>
          </p:cNvPr>
          <p:cNvPicPr>
            <a:picLocks noGrp="1" noChangeAspect="1"/>
          </p:cNvPicPr>
          <p:nvPr>
            <p:ph type="pic" idx="13"/>
          </p:nvPr>
        </p:nvPicPr>
        <p:blipFill rotWithShape="1">
          <a:blip r:embed="rId3"/>
          <a:srcRect l="13908" r="27962"/>
          <a:stretch/>
        </p:blipFill>
        <p:spPr>
          <a:xfrm>
            <a:off x="6212096" y="0"/>
            <a:ext cx="5979904" cy="6858000"/>
          </a:xfrm>
          <a:solidFill>
            <a:schemeClr val="tx1"/>
          </a:solidFill>
        </p:spPr>
      </p:pic>
      <p:grpSp>
        <p:nvGrpSpPr>
          <p:cNvPr id="14" name="Group 13">
            <a:extLst>
              <a:ext uri="{FF2B5EF4-FFF2-40B4-BE49-F238E27FC236}">
                <a16:creationId xmlns:a16="http://schemas.microsoft.com/office/drawing/2014/main" id="{CD85815C-FB09-C813-BD61-224A85EFB510}"/>
              </a:ext>
            </a:extLst>
          </p:cNvPr>
          <p:cNvGrpSpPr/>
          <p:nvPr/>
        </p:nvGrpSpPr>
        <p:grpSpPr>
          <a:xfrm>
            <a:off x="0" y="-18218"/>
            <a:ext cx="14459132" cy="6876218"/>
            <a:chOff x="10510" y="0"/>
            <a:chExt cx="14459132" cy="6876218"/>
          </a:xfrm>
        </p:grpSpPr>
        <p:sp>
          <p:nvSpPr>
            <p:cNvPr id="9" name="Parallelogram 8">
              <a:extLst>
                <a:ext uri="{FF2B5EF4-FFF2-40B4-BE49-F238E27FC236}">
                  <a16:creationId xmlns:a16="http://schemas.microsoft.com/office/drawing/2014/main" id="{C191809F-BB5B-F07B-1625-4D096EF822B5}"/>
                </a:ext>
              </a:extLst>
            </p:cNvPr>
            <p:cNvSpPr/>
            <p:nvPr/>
          </p:nvSpPr>
          <p:spPr>
            <a:xfrm>
              <a:off x="9052504" y="0"/>
              <a:ext cx="5417138" cy="6876218"/>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877896-BA57-F28F-EA47-9CCF77D62876}"/>
                </a:ext>
              </a:extLst>
            </p:cNvPr>
            <p:cNvSpPr/>
            <p:nvPr/>
          </p:nvSpPr>
          <p:spPr>
            <a:xfrm>
              <a:off x="10510" y="0"/>
              <a:ext cx="11452944" cy="68732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A5D2D25C-86AF-E967-C8E9-0609855964CE}"/>
              </a:ext>
            </a:extLst>
          </p:cNvPr>
          <p:cNvSpPr>
            <a:spLocks noGrp="1"/>
          </p:cNvSpPr>
          <p:nvPr>
            <p:ph type="sldNum" sz="quarter" idx="12"/>
          </p:nvPr>
        </p:nvSpPr>
        <p:spPr/>
        <p:txBody>
          <a:bodyPr/>
          <a:lstStyle/>
          <a:p>
            <a:fld id="{A5B9B541-124E-9D4C-AB5C-0A6F787C4EB0}" type="slidenum">
              <a:rPr lang="en-US" smtClean="0"/>
              <a:t>2</a:t>
            </a:fld>
            <a:endParaRPr lang="en-US"/>
          </a:p>
        </p:txBody>
      </p:sp>
      <p:sp>
        <p:nvSpPr>
          <p:cNvPr id="11" name="Parallelogram 10">
            <a:extLst>
              <a:ext uri="{FF2B5EF4-FFF2-40B4-BE49-F238E27FC236}">
                <a16:creationId xmlns:a16="http://schemas.microsoft.com/office/drawing/2014/main" id="{0E0880C4-2660-CBFC-D636-3CF737A37F42}"/>
              </a:ext>
            </a:extLst>
          </p:cNvPr>
          <p:cNvSpPr/>
          <p:nvPr/>
        </p:nvSpPr>
        <p:spPr>
          <a:xfrm>
            <a:off x="4545646" y="6873234"/>
            <a:ext cx="2743200" cy="2627959"/>
          </a:xfrm>
          <a:prstGeom prst="parallelogram">
            <a:avLst>
              <a:gd name="adj" fmla="val 31290"/>
            </a:avLst>
          </a:prstGeom>
          <a:solidFill>
            <a:srgbClr val="DC0000">
              <a:alpha val="837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DE6A29F4-33F9-B6BC-4E74-6C9994B3C3B7}"/>
              </a:ext>
            </a:extLst>
          </p:cNvPr>
          <p:cNvSpPr/>
          <p:nvPr/>
        </p:nvSpPr>
        <p:spPr>
          <a:xfrm>
            <a:off x="4104012" y="6870250"/>
            <a:ext cx="2108084" cy="1898898"/>
          </a:xfrm>
          <a:prstGeom prst="parallelogram">
            <a:avLst>
              <a:gd name="adj" fmla="val 32071"/>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E4A12EA-278B-5694-578A-8ED077B9AD8A}"/>
              </a:ext>
            </a:extLst>
          </p:cNvPr>
          <p:cNvSpPr>
            <a:spLocks noGrp="1"/>
          </p:cNvSpPr>
          <p:nvPr>
            <p:ph idx="1"/>
          </p:nvPr>
        </p:nvSpPr>
        <p:spPr>
          <a:xfrm>
            <a:off x="430927" y="1569790"/>
            <a:ext cx="5348081" cy="3124130"/>
          </a:xfrm>
        </p:spPr>
        <p:txBody>
          <a:bodyPr>
            <a:normAutofit/>
          </a:bodyPr>
          <a:lstStyle/>
          <a:p>
            <a:pPr marL="276225" indent="-276225">
              <a:buAutoNum type="arabicPeriod"/>
            </a:pPr>
            <a:r>
              <a:rPr lang="en-US" dirty="0"/>
              <a:t>Annual Report 2022/23 &amp; Strategic Update</a:t>
            </a:r>
          </a:p>
          <a:p>
            <a:pPr marL="276225" indent="-276225">
              <a:buAutoNum type="arabicPeriod"/>
            </a:pPr>
            <a:r>
              <a:rPr lang="en-US" dirty="0"/>
              <a:t>Strategic updates</a:t>
            </a:r>
          </a:p>
          <a:p>
            <a:pPr marL="446088" lvl="2" indent="-173038"/>
            <a:r>
              <a:rPr lang="en-US" dirty="0"/>
              <a:t>Membership strategy</a:t>
            </a:r>
          </a:p>
          <a:p>
            <a:pPr marL="446088" lvl="2" indent="-173038"/>
            <a:r>
              <a:rPr lang="en-US" dirty="0"/>
              <a:t>Aim for Paris 2024</a:t>
            </a:r>
          </a:p>
          <a:p>
            <a:pPr lvl="2"/>
            <a:r>
              <a:rPr lang="en-US" dirty="0"/>
              <a:t>Events and competitions strategy</a:t>
            </a:r>
          </a:p>
          <a:p>
            <a:pPr lvl="2"/>
            <a:r>
              <a:rPr lang="en-US" dirty="0"/>
              <a:t>Developing the culture of our sport – </a:t>
            </a:r>
            <a:br>
              <a:rPr lang="en-US" dirty="0"/>
            </a:br>
            <a:r>
              <a:rPr lang="en-US" dirty="0"/>
              <a:t>our values and </a:t>
            </a:r>
            <a:r>
              <a:rPr lang="en-US" dirty="0" err="1"/>
              <a:t>behaviours</a:t>
            </a:r>
            <a:endParaRPr lang="en-US" dirty="0"/>
          </a:p>
        </p:txBody>
      </p:sp>
      <p:grpSp>
        <p:nvGrpSpPr>
          <p:cNvPr id="4" name="Group 3">
            <a:extLst>
              <a:ext uri="{FF2B5EF4-FFF2-40B4-BE49-F238E27FC236}">
                <a16:creationId xmlns:a16="http://schemas.microsoft.com/office/drawing/2014/main" id="{6172AA6C-8C9B-77A8-E2E7-4B002F2606C7}"/>
              </a:ext>
            </a:extLst>
          </p:cNvPr>
          <p:cNvGrpSpPr/>
          <p:nvPr/>
        </p:nvGrpSpPr>
        <p:grpSpPr>
          <a:xfrm>
            <a:off x="0" y="779746"/>
            <a:ext cx="4948638" cy="365124"/>
            <a:chOff x="390786" y="774194"/>
            <a:chExt cx="4948638" cy="365124"/>
          </a:xfrm>
        </p:grpSpPr>
        <p:sp>
          <p:nvSpPr>
            <p:cNvPr id="5" name="Parallelogram 4">
              <a:extLst>
                <a:ext uri="{FF2B5EF4-FFF2-40B4-BE49-F238E27FC236}">
                  <a16:creationId xmlns:a16="http://schemas.microsoft.com/office/drawing/2014/main" id="{89E34D12-4DE7-6738-A012-3DC45FC7B816}"/>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6" name="Parallelogram 5">
              <a:extLst>
                <a:ext uri="{FF2B5EF4-FFF2-40B4-BE49-F238E27FC236}">
                  <a16:creationId xmlns:a16="http://schemas.microsoft.com/office/drawing/2014/main" id="{B48DCCD0-E056-DC15-3DA0-4CC7983F1D17}"/>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8" name="Title 7">
            <a:extLst>
              <a:ext uri="{FF2B5EF4-FFF2-40B4-BE49-F238E27FC236}">
                <a16:creationId xmlns:a16="http://schemas.microsoft.com/office/drawing/2014/main" id="{C8C73B02-8E84-F362-C81D-C2859EB62954}"/>
              </a:ext>
            </a:extLst>
          </p:cNvPr>
          <p:cNvSpPr>
            <a:spLocks noGrp="1"/>
          </p:cNvSpPr>
          <p:nvPr>
            <p:ph type="title"/>
          </p:nvPr>
        </p:nvSpPr>
        <p:spPr>
          <a:xfrm>
            <a:off x="430927" y="779746"/>
            <a:ext cx="11235556" cy="359572"/>
          </a:xfrm>
        </p:spPr>
        <p:txBody>
          <a:bodyPr/>
          <a:lstStyle/>
          <a:p>
            <a:r>
              <a:rPr lang="en-US" dirty="0"/>
              <a:t>Chief Executive’s update</a:t>
            </a:r>
          </a:p>
        </p:txBody>
      </p:sp>
      <p:cxnSp>
        <p:nvCxnSpPr>
          <p:cNvPr id="18" name="Straight Connector 17">
            <a:extLst>
              <a:ext uri="{FF2B5EF4-FFF2-40B4-BE49-F238E27FC236}">
                <a16:creationId xmlns:a16="http://schemas.microsoft.com/office/drawing/2014/main" id="{7774A47C-7E1E-EB21-A94F-E67AE2770271}"/>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34696F-6B8C-6D60-732F-59B1FD5B62D6}"/>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26736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25E-6 -1.11111E-6 L -0.49141 0.00139 " pathEditMode="relative" rAng="0" ptsTypes="AA">
                                      <p:cBhvr>
                                        <p:cTn id="6" dur="1000" fill="hold"/>
                                        <p:tgtEl>
                                          <p:spTgt spid="14"/>
                                        </p:tgtEl>
                                        <p:attrNameLst>
                                          <p:attrName>ppt_x</p:attrName>
                                          <p:attrName>ppt_y</p:attrName>
                                        </p:attrNameLst>
                                      </p:cBhvr>
                                      <p:rCtr x="-24570" y="69"/>
                                    </p:animMotion>
                                  </p:childTnLst>
                                </p:cTn>
                              </p:par>
                              <p:par>
                                <p:cTn id="7" presetID="42" presetClass="path" presetSubtype="0" accel="50000" decel="50000" fill="hold" grpId="0" nodeType="withEffect">
                                  <p:stCondLst>
                                    <p:cond delay="500"/>
                                  </p:stCondLst>
                                  <p:childTnLst>
                                    <p:animMotion origin="layout" path="M 3.54167E-6 0 L 0.06354 -0.38032 " pathEditMode="relative" rAng="0" ptsTypes="AA">
                                      <p:cBhvr>
                                        <p:cTn id="8" dur="500" fill="hold"/>
                                        <p:tgtEl>
                                          <p:spTgt spid="11"/>
                                        </p:tgtEl>
                                        <p:attrNameLst>
                                          <p:attrName>ppt_x</p:attrName>
                                          <p:attrName>ppt_y</p:attrName>
                                        </p:attrNameLst>
                                      </p:cBhvr>
                                      <p:rCtr x="3177" y="-19028"/>
                                    </p:animMotion>
                                  </p:childTnLst>
                                </p:cTn>
                              </p:par>
                              <p:par>
                                <p:cTn id="9" presetID="42" presetClass="path" presetSubtype="0" accel="50000" decel="50000" fill="hold" grpId="0" nodeType="withEffect">
                                  <p:stCondLst>
                                    <p:cond delay="750"/>
                                  </p:stCondLst>
                                  <p:childTnLst>
                                    <p:animMotion origin="layout" path="M 3.125E-6 2.22222E-6 L 0.05091 -0.27685 " pathEditMode="relative" rAng="0" ptsTypes="AA">
                                      <p:cBhvr>
                                        <p:cTn id="10" dur="500" fill="hold"/>
                                        <p:tgtEl>
                                          <p:spTgt spid="12"/>
                                        </p:tgtEl>
                                        <p:attrNameLst>
                                          <p:attrName>ppt_x</p:attrName>
                                          <p:attrName>ppt_y</p:attrName>
                                        </p:attrNameLst>
                                      </p:cBhvr>
                                      <p:rCtr x="2539" y="-13843"/>
                                    </p:animMotion>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63" presetClass="path" presetSubtype="0" accel="50000" decel="50000" fill="hold" nodeType="withEffect">
                                  <p:stCondLst>
                                    <p:cond delay="0"/>
                                  </p:stCondLst>
                                  <p:childTnLst>
                                    <p:animMotion origin="layout" path="M -4.58333E-6 2.22222E-6 L 0.02917 2.22222E-6 " pathEditMode="relative" rAng="0" ptsTypes="AA">
                                      <p:cBhvr>
                                        <p:cTn id="15" dur="500" fill="hold"/>
                                        <p:tgtEl>
                                          <p:spTgt spid="4"/>
                                        </p:tgtEl>
                                        <p:attrNameLst>
                                          <p:attrName>ppt_x</p:attrName>
                                          <p:attrName>ppt_y</p:attrName>
                                        </p:attrNameLst>
                                      </p:cBhvr>
                                      <p:rCtr x="1458" y="0"/>
                                    </p:animMotion>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5">
            <a:extLst>
              <a:ext uri="{FF2B5EF4-FFF2-40B4-BE49-F238E27FC236}">
                <a16:creationId xmlns:a16="http://schemas.microsoft.com/office/drawing/2014/main" id="{6C4D3CA8-0FC0-09D1-F904-CCCE28EA5DAE}"/>
              </a:ext>
            </a:extLst>
          </p:cNvPr>
          <p:cNvPicPr>
            <a:picLocks/>
          </p:cNvPicPr>
          <p:nvPr/>
        </p:nvPicPr>
        <p:blipFill>
          <a:blip r:embed="rId3"/>
          <a:srcRect t="12500" b="12500"/>
          <a:stretch/>
        </p:blipFill>
        <p:spPr>
          <a:xfrm>
            <a:off x="6339840" y="-416306"/>
            <a:ext cx="6096000" cy="6858000"/>
          </a:xfrm>
          <a:prstGeom prst="rect">
            <a:avLst/>
          </a:prstGeom>
        </p:spPr>
      </p:pic>
      <p:grpSp>
        <p:nvGrpSpPr>
          <p:cNvPr id="17" name="Group 16">
            <a:extLst>
              <a:ext uri="{FF2B5EF4-FFF2-40B4-BE49-F238E27FC236}">
                <a16:creationId xmlns:a16="http://schemas.microsoft.com/office/drawing/2014/main" id="{B3667778-7EE9-9A99-9569-B198A21CBB7D}"/>
              </a:ext>
            </a:extLst>
          </p:cNvPr>
          <p:cNvGrpSpPr/>
          <p:nvPr/>
        </p:nvGrpSpPr>
        <p:grpSpPr>
          <a:xfrm>
            <a:off x="-4364736" y="0"/>
            <a:ext cx="14465358" cy="6858001"/>
            <a:chOff x="-6541325" y="0"/>
            <a:chExt cx="14465358" cy="6858001"/>
          </a:xfrm>
        </p:grpSpPr>
        <p:sp>
          <p:nvSpPr>
            <p:cNvPr id="18" name="Parallelogram 17">
              <a:extLst>
                <a:ext uri="{FF2B5EF4-FFF2-40B4-BE49-F238E27FC236}">
                  <a16:creationId xmlns:a16="http://schemas.microsoft.com/office/drawing/2014/main" id="{AAB92933-C540-6D4F-1F2E-F7DF07FEE439}"/>
                </a:ext>
              </a:extLst>
            </p:cNvPr>
            <p:cNvSpPr/>
            <p:nvPr/>
          </p:nvSpPr>
          <p:spPr>
            <a:xfrm flipV="1">
              <a:off x="2506895"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5CA923-F78C-2A7A-9953-AE33DACFB85D}"/>
                </a:ext>
              </a:extLst>
            </p:cNvPr>
            <p:cNvSpPr/>
            <p:nvPr/>
          </p:nvSpPr>
          <p:spPr>
            <a:xfrm>
              <a:off x="-6541325" y="0"/>
              <a:ext cx="1175679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a:extLst>
              <a:ext uri="{FF2B5EF4-FFF2-40B4-BE49-F238E27FC236}">
                <a16:creationId xmlns:a16="http://schemas.microsoft.com/office/drawing/2014/main" id="{BF4770D1-1F7B-D5E1-FD9B-FCB046E988A4}"/>
              </a:ext>
            </a:extLst>
          </p:cNvPr>
          <p:cNvSpPr>
            <a:spLocks noGrp="1"/>
          </p:cNvSpPr>
          <p:nvPr>
            <p:ph idx="1"/>
          </p:nvPr>
        </p:nvSpPr>
        <p:spPr/>
        <p:txBody>
          <a:bodyPr/>
          <a:lstStyle/>
          <a:p>
            <a:pPr marL="184150" indent="-184150"/>
            <a:r>
              <a:rPr lang="en-US" dirty="0"/>
              <a:t>Introducing a new annual report format, sharing activity and progress against our strategic plan since September 2022</a:t>
            </a:r>
          </a:p>
          <a:p>
            <a:pPr marL="184150" indent="-184150"/>
            <a:r>
              <a:rPr lang="en-US" dirty="0"/>
              <a:t>Download it from the link on the AGM email </a:t>
            </a:r>
          </a:p>
          <a:p>
            <a:pPr marL="184150" indent="-184150"/>
            <a:r>
              <a:rPr lang="en-US" dirty="0"/>
              <a:t>Please share your feedback on the content and format on our short survey</a:t>
            </a:r>
          </a:p>
          <a:p>
            <a:pPr marL="184150" indent="-184150" algn="just"/>
            <a:r>
              <a:rPr lang="en-US" dirty="0"/>
              <a:t>Listen to the ‘Way of the Bow’ podcast on Spotify for responses to some questions we have received from members</a:t>
            </a:r>
          </a:p>
        </p:txBody>
      </p:sp>
      <p:grpSp>
        <p:nvGrpSpPr>
          <p:cNvPr id="11" name="Group 10">
            <a:extLst>
              <a:ext uri="{FF2B5EF4-FFF2-40B4-BE49-F238E27FC236}">
                <a16:creationId xmlns:a16="http://schemas.microsoft.com/office/drawing/2014/main" id="{80379415-CF69-71CE-0420-7098F2CDE9D6}"/>
              </a:ext>
            </a:extLst>
          </p:cNvPr>
          <p:cNvGrpSpPr/>
          <p:nvPr/>
        </p:nvGrpSpPr>
        <p:grpSpPr>
          <a:xfrm>
            <a:off x="0" y="779746"/>
            <a:ext cx="4948638" cy="365124"/>
            <a:chOff x="390786" y="774194"/>
            <a:chExt cx="4948638" cy="365124"/>
          </a:xfrm>
        </p:grpSpPr>
        <p:sp>
          <p:nvSpPr>
            <p:cNvPr id="12" name="Parallelogram 11">
              <a:extLst>
                <a:ext uri="{FF2B5EF4-FFF2-40B4-BE49-F238E27FC236}">
                  <a16:creationId xmlns:a16="http://schemas.microsoft.com/office/drawing/2014/main" id="{8F80BF30-48AA-5960-C381-4025314495E7}"/>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3" name="Parallelogram 12">
              <a:extLst>
                <a:ext uri="{FF2B5EF4-FFF2-40B4-BE49-F238E27FC236}">
                  <a16:creationId xmlns:a16="http://schemas.microsoft.com/office/drawing/2014/main" id="{193E8874-6CF8-96CA-E20C-24D91A14AEAB}"/>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4" name="Title 7">
            <a:extLst>
              <a:ext uri="{FF2B5EF4-FFF2-40B4-BE49-F238E27FC236}">
                <a16:creationId xmlns:a16="http://schemas.microsoft.com/office/drawing/2014/main" id="{60973E3F-E3CE-BE7C-9B46-CD13B0371B13}"/>
              </a:ext>
            </a:extLst>
          </p:cNvPr>
          <p:cNvSpPr>
            <a:spLocks noGrp="1"/>
          </p:cNvSpPr>
          <p:nvPr>
            <p:ph type="title"/>
          </p:nvPr>
        </p:nvSpPr>
        <p:spPr>
          <a:xfrm>
            <a:off x="430927" y="779746"/>
            <a:ext cx="11235556" cy="359572"/>
          </a:xfrm>
        </p:spPr>
        <p:txBody>
          <a:bodyPr/>
          <a:lstStyle/>
          <a:p>
            <a:r>
              <a:rPr lang="en-US" dirty="0"/>
              <a:t>Annual Report and Strategic Update</a:t>
            </a:r>
          </a:p>
        </p:txBody>
      </p:sp>
      <p:sp>
        <p:nvSpPr>
          <p:cNvPr id="15" name="Triangle 14">
            <a:extLst>
              <a:ext uri="{FF2B5EF4-FFF2-40B4-BE49-F238E27FC236}">
                <a16:creationId xmlns:a16="http://schemas.microsoft.com/office/drawing/2014/main" id="{B39B7284-467B-BE1B-7874-15A8942D77F4}"/>
              </a:ext>
            </a:extLst>
          </p:cNvPr>
          <p:cNvSpPr/>
          <p:nvPr/>
        </p:nvSpPr>
        <p:spPr>
          <a:xfrm>
            <a:off x="-5364480" y="6888757"/>
            <a:ext cx="17800320" cy="1895856"/>
          </a:xfrm>
          <a:prstGeom prst="triangle">
            <a:avLst>
              <a:gd name="adj" fmla="val 100000"/>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2FC80C9-0DC1-CE54-5C8A-753F26C8E12E}"/>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1BCCD5-CAB9-8E06-00E6-F4CE00F59748}"/>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chemeClr val="bg1"/>
                </a:solidFill>
                <a:latin typeface="Arial" panose="020B0604020202020204" pitchFamily="34" charset="0"/>
                <a:ea typeface="+mn-ea"/>
                <a:cs typeface="Arial" panose="020B0604020202020204" pitchFamily="34" charset="0"/>
              </a:rPr>
              <a:t>Archery GB</a:t>
            </a:r>
          </a:p>
          <a:p>
            <a:r>
              <a:rPr lang="en-US" sz="1000" b="0" kern="1200" dirty="0">
                <a:solidFill>
                  <a:schemeClr val="bg1"/>
                </a:solidFill>
                <a:latin typeface="Arial" panose="020B0604020202020204" pitchFamily="34" charset="0"/>
                <a:ea typeface="+mn-ea"/>
                <a:cs typeface="Arial" panose="020B0604020202020204" pitchFamily="34" charset="0"/>
              </a:rPr>
              <a:t>AGM 20 April 2024</a:t>
            </a:r>
          </a:p>
        </p:txBody>
      </p:sp>
      <p:sp>
        <p:nvSpPr>
          <p:cNvPr id="2" name="Slide Number Placeholder 1">
            <a:extLst>
              <a:ext uri="{FF2B5EF4-FFF2-40B4-BE49-F238E27FC236}">
                <a16:creationId xmlns:a16="http://schemas.microsoft.com/office/drawing/2014/main" id="{07975B4F-15C9-593F-AB37-9FE9940D6CE9}"/>
              </a:ext>
            </a:extLst>
          </p:cNvPr>
          <p:cNvSpPr>
            <a:spLocks noGrp="1"/>
          </p:cNvSpPr>
          <p:nvPr>
            <p:ph type="sldNum" sz="quarter" idx="12"/>
          </p:nvPr>
        </p:nvSpPr>
        <p:spPr/>
        <p:txBody>
          <a:bodyPr/>
          <a:lstStyle/>
          <a:p>
            <a:fld id="{A5B9B541-124E-9D4C-AB5C-0A6F787C4EB0}"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8812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50000" fill="hold" nodeType="withEffect">
                                  <p:stCondLst>
                                    <p:cond delay="0"/>
                                  </p:stCondLst>
                                  <p:childTnLst>
                                    <p:animMotion origin="layout" path="M 0.35468 0 L -0.06732 0 " pathEditMode="relative" rAng="0" ptsTypes="AA">
                                      <p:cBhvr>
                                        <p:cTn id="6" dur="1000" fill="hold"/>
                                        <p:tgtEl>
                                          <p:spTgt spid="17"/>
                                        </p:tgtEl>
                                        <p:attrNameLst>
                                          <p:attrName>ppt_x</p:attrName>
                                          <p:attrName>ppt_y</p:attrName>
                                        </p:attrNameLst>
                                      </p:cBhvr>
                                      <p:rCtr x="-21107" y="0"/>
                                    </p:animMotion>
                                  </p:childTnLst>
                                </p:cTn>
                              </p:par>
                              <p:par>
                                <p:cTn id="7" presetID="42" presetClass="path" presetSubtype="0" decel="50000" fill="hold" grpId="0" nodeType="withEffect">
                                  <p:stCondLst>
                                    <p:cond delay="0"/>
                                  </p:stCondLst>
                                  <p:childTnLst>
                                    <p:animMotion origin="layout" path="M -3.95833E-6 -2.59259E-6 L -3.95833E-6 -0.25625 " pathEditMode="relative" rAng="0" ptsTypes="AA">
                                      <p:cBhvr>
                                        <p:cTn id="8" dur="500" fill="hold"/>
                                        <p:tgtEl>
                                          <p:spTgt spid="15"/>
                                        </p:tgtEl>
                                        <p:attrNameLst>
                                          <p:attrName>ppt_x</p:attrName>
                                          <p:attrName>ppt_y</p:attrName>
                                        </p:attrNameLst>
                                      </p:cBhvr>
                                      <p:rCtr x="0" y="-12824"/>
                                    </p:animMotion>
                                  </p:childTnLst>
                                </p:cTn>
                              </p:par>
                              <p:par>
                                <p:cTn id="9" presetID="10" presetClass="entr" presetSubtype="0"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63" presetClass="path" presetSubtype="0" accel="50000" decel="50000" fill="hold" nodeType="withEffect">
                                  <p:stCondLst>
                                    <p:cond delay="0"/>
                                  </p:stCondLst>
                                  <p:childTnLst>
                                    <p:animMotion origin="layout" path="M -4.58333E-6 2.22222E-6 L 0.02917 2.22222E-6 " pathEditMode="relative" rAng="0" ptsTypes="AA">
                                      <p:cBhvr>
                                        <p:cTn id="13" dur="500" fill="hold"/>
                                        <p:tgtEl>
                                          <p:spTgt spid="11"/>
                                        </p:tgtEl>
                                        <p:attrNameLst>
                                          <p:attrName>ppt_x</p:attrName>
                                          <p:attrName>ppt_y</p:attrName>
                                        </p:attrNameLst>
                                      </p:cBhvr>
                                      <p:rCtr x="1458" y="0"/>
                                    </p:animMotion>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609E75-895C-234E-69E6-02B9EE0064D8}"/>
              </a:ext>
            </a:extLst>
          </p:cNvPr>
          <p:cNvSpPr>
            <a:spLocks noGrp="1"/>
          </p:cNvSpPr>
          <p:nvPr>
            <p:ph type="sldNum" sz="quarter" idx="12"/>
          </p:nvPr>
        </p:nvSpPr>
        <p:spPr/>
        <p:txBody>
          <a:bodyPr/>
          <a:lstStyle/>
          <a:p>
            <a:fld id="{A5B9B541-124E-9D4C-AB5C-0A6F787C4EB0}" type="slidenum">
              <a:rPr lang="en-US" smtClean="0"/>
              <a:t>4</a:t>
            </a:fld>
            <a:endParaRPr lang="en-US"/>
          </a:p>
        </p:txBody>
      </p:sp>
      <p:grpSp>
        <p:nvGrpSpPr>
          <p:cNvPr id="9" name="Group 8">
            <a:extLst>
              <a:ext uri="{FF2B5EF4-FFF2-40B4-BE49-F238E27FC236}">
                <a16:creationId xmlns:a16="http://schemas.microsoft.com/office/drawing/2014/main" id="{3EEF50DD-F5B1-B559-C2DB-85A93BC2AA88}"/>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C50D071F-C718-2BBF-DA01-27F369216933}"/>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5A7CBDAA-A9B3-0031-4355-DB378664136D}"/>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3C7CC048-33A3-468A-9ED4-18FCA0A5C6D0}"/>
              </a:ext>
            </a:extLst>
          </p:cNvPr>
          <p:cNvSpPr>
            <a:spLocks noGrp="1"/>
          </p:cNvSpPr>
          <p:nvPr>
            <p:ph type="title"/>
          </p:nvPr>
        </p:nvSpPr>
        <p:spPr>
          <a:xfrm>
            <a:off x="430927" y="779746"/>
            <a:ext cx="11235556" cy="359572"/>
          </a:xfrm>
        </p:spPr>
        <p:txBody>
          <a:bodyPr/>
          <a:lstStyle/>
          <a:p>
            <a:r>
              <a:rPr lang="en-US" dirty="0"/>
              <a:t>Structure review</a:t>
            </a:r>
          </a:p>
        </p:txBody>
      </p:sp>
      <p:sp>
        <p:nvSpPr>
          <p:cNvPr id="14" name="Content Placeholder 1">
            <a:extLst>
              <a:ext uri="{FF2B5EF4-FFF2-40B4-BE49-F238E27FC236}">
                <a16:creationId xmlns:a16="http://schemas.microsoft.com/office/drawing/2014/main" id="{62715C0E-CE64-5B7F-6FDB-49CCA7F8FF58}"/>
              </a:ext>
            </a:extLst>
          </p:cNvPr>
          <p:cNvSpPr>
            <a:spLocks noGrp="1"/>
          </p:cNvSpPr>
          <p:nvPr>
            <p:ph idx="1"/>
          </p:nvPr>
        </p:nvSpPr>
        <p:spPr>
          <a:xfrm>
            <a:off x="444380" y="1243260"/>
            <a:ext cx="11235556" cy="722988"/>
          </a:xfrm>
        </p:spPr>
        <p:txBody>
          <a:bodyPr>
            <a:normAutofit/>
          </a:bodyPr>
          <a:lstStyle/>
          <a:p>
            <a:pPr marL="0" indent="0">
              <a:buNone/>
            </a:pPr>
            <a:r>
              <a:rPr lang="en-GB" sz="1900" b="1" dirty="0">
                <a:solidFill>
                  <a:schemeClr val="tx1"/>
                </a:solidFill>
              </a:rPr>
              <a:t>We undertook 28 hours of formal interviews and focus group dialogue – engaging with more than 50 people across a variety of staff and volunteer roles in the archery community. </a:t>
            </a:r>
            <a:endParaRPr lang="en-GB" sz="1900" b="1" dirty="0"/>
          </a:p>
          <a:p>
            <a:endParaRPr lang="en-US" dirty="0"/>
          </a:p>
          <a:p>
            <a:endParaRPr lang="en-US" dirty="0"/>
          </a:p>
          <a:p>
            <a:endParaRPr lang="en-US" dirty="0"/>
          </a:p>
          <a:p>
            <a:endParaRPr lang="en-US" dirty="0"/>
          </a:p>
          <a:p>
            <a:endParaRPr lang="en-US" dirty="0"/>
          </a:p>
        </p:txBody>
      </p:sp>
      <p:grpSp>
        <p:nvGrpSpPr>
          <p:cNvPr id="26" name="Group 25">
            <a:extLst>
              <a:ext uri="{FF2B5EF4-FFF2-40B4-BE49-F238E27FC236}">
                <a16:creationId xmlns:a16="http://schemas.microsoft.com/office/drawing/2014/main" id="{99CC1157-E569-4934-6485-71B2412E8521}"/>
              </a:ext>
            </a:extLst>
          </p:cNvPr>
          <p:cNvGrpSpPr/>
          <p:nvPr/>
        </p:nvGrpSpPr>
        <p:grpSpPr>
          <a:xfrm>
            <a:off x="8113776" y="2606328"/>
            <a:ext cx="3560064" cy="4251672"/>
            <a:chOff x="8113776" y="1966248"/>
            <a:chExt cx="3560064" cy="4251672"/>
          </a:xfrm>
        </p:grpSpPr>
        <p:sp>
          <p:nvSpPr>
            <p:cNvPr id="19" name="Rectangle 18">
              <a:extLst>
                <a:ext uri="{FF2B5EF4-FFF2-40B4-BE49-F238E27FC236}">
                  <a16:creationId xmlns:a16="http://schemas.microsoft.com/office/drawing/2014/main" id="{7B5FE073-F421-4738-DDC9-390151CE60BA}"/>
                </a:ext>
              </a:extLst>
            </p:cNvPr>
            <p:cNvSpPr/>
            <p:nvPr/>
          </p:nvSpPr>
          <p:spPr>
            <a:xfrm>
              <a:off x="8113776" y="196624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Desktop research</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Review of customer satisfaction survey results, club membership statistics, and RDO data a publicly available pre-recorded webinar (170 views)</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collation of over 50 sources connected to structure</a:t>
              </a:r>
            </a:p>
          </p:txBody>
        </p:sp>
        <p:cxnSp>
          <p:nvCxnSpPr>
            <p:cNvPr id="21" name="Straight Connector 20">
              <a:extLst>
                <a:ext uri="{FF2B5EF4-FFF2-40B4-BE49-F238E27FC236}">
                  <a16:creationId xmlns:a16="http://schemas.microsoft.com/office/drawing/2014/main" id="{A60A01F5-BD0B-CE94-4BBF-BA052E0F93D5}"/>
                </a:ext>
              </a:extLst>
            </p:cNvPr>
            <p:cNvCxnSpPr>
              <a:cxnSpLocks/>
            </p:cNvCxnSpPr>
            <p:nvPr/>
          </p:nvCxnSpPr>
          <p:spPr>
            <a:xfrm>
              <a:off x="8674608" y="2682240"/>
              <a:ext cx="243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9DAD0B4-F0D7-78AE-3FB9-C9BD4BF2CD36}"/>
              </a:ext>
            </a:extLst>
          </p:cNvPr>
          <p:cNvGrpSpPr/>
          <p:nvPr/>
        </p:nvGrpSpPr>
        <p:grpSpPr>
          <a:xfrm>
            <a:off x="4325112" y="2606328"/>
            <a:ext cx="3560064" cy="4251672"/>
            <a:chOff x="4325112" y="1966248"/>
            <a:chExt cx="3560064" cy="4251672"/>
          </a:xfrm>
        </p:grpSpPr>
        <p:sp>
          <p:nvSpPr>
            <p:cNvPr id="18" name="Rectangle 17">
              <a:extLst>
                <a:ext uri="{FF2B5EF4-FFF2-40B4-BE49-F238E27FC236}">
                  <a16:creationId xmlns:a16="http://schemas.microsoft.com/office/drawing/2014/main" id="{B8E5462E-5254-8E13-901A-B09C4C90193B}"/>
                </a:ext>
              </a:extLst>
            </p:cNvPr>
            <p:cNvSpPr/>
            <p:nvPr/>
          </p:nvSpPr>
          <p:spPr>
            <a:xfrm>
              <a:off x="4325112" y="196624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Individuals</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x4 individual sessions with regional stakeholders</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An open evidence portal available to staff and volunteers across all Home Nations (109 responses)</a:t>
              </a:r>
              <a:endParaRPr lang="en-US" dirty="0">
                <a:solidFill>
                  <a:srgbClr val="142B55"/>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56777E6-7E8F-5EFB-02AC-1BD2E7BF66BC}"/>
                </a:ext>
              </a:extLst>
            </p:cNvPr>
            <p:cNvCxnSpPr>
              <a:cxnSpLocks/>
            </p:cNvCxnSpPr>
            <p:nvPr/>
          </p:nvCxnSpPr>
          <p:spPr>
            <a:xfrm>
              <a:off x="4885944" y="2682240"/>
              <a:ext cx="243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BDCA5A1-86D7-9F8C-94BC-C24E1777E83D}"/>
              </a:ext>
            </a:extLst>
          </p:cNvPr>
          <p:cNvGrpSpPr/>
          <p:nvPr/>
        </p:nvGrpSpPr>
        <p:grpSpPr>
          <a:xfrm>
            <a:off x="536448" y="2606328"/>
            <a:ext cx="3560064" cy="4251672"/>
            <a:chOff x="536448" y="1966248"/>
            <a:chExt cx="3560064" cy="4251672"/>
          </a:xfrm>
        </p:grpSpPr>
        <p:sp>
          <p:nvSpPr>
            <p:cNvPr id="15" name="Rectangle 14">
              <a:extLst>
                <a:ext uri="{FF2B5EF4-FFF2-40B4-BE49-F238E27FC236}">
                  <a16:creationId xmlns:a16="http://schemas.microsoft.com/office/drawing/2014/main" id="{33F6D186-651F-38B7-6CEA-D54D8A8BF093}"/>
                </a:ext>
              </a:extLst>
            </p:cNvPr>
            <p:cNvSpPr/>
            <p:nvPr/>
          </p:nvSpPr>
          <p:spPr>
            <a:xfrm>
              <a:off x="536448" y="196624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Focus Groups</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Structure Review Working Group</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Regional Development Officers (RDOs)</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The Regions </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Home Nations</a:t>
              </a:r>
            </a:p>
            <a:p>
              <a:pPr algn="ctr"/>
              <a:endParaRPr lang="en-US" sz="2000" dirty="0">
                <a:solidFill>
                  <a:srgbClr val="142B55"/>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9C07A5F-0561-4F89-E800-F7E976E6437E}"/>
                </a:ext>
              </a:extLst>
            </p:cNvPr>
            <p:cNvCxnSpPr>
              <a:cxnSpLocks/>
            </p:cNvCxnSpPr>
            <p:nvPr/>
          </p:nvCxnSpPr>
          <p:spPr>
            <a:xfrm>
              <a:off x="1097280" y="2682240"/>
              <a:ext cx="243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33BBBD24-A8BD-41E0-0F08-E1C3D9EDD9C8}"/>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0A68762-1DCD-26EB-B61B-844C0730871D}"/>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24049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9"/>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64" presetClass="path" presetSubtype="0" decel="50000" fill="hold" nodeType="withEffect">
                                  <p:stCondLst>
                                    <p:cond delay="0"/>
                                  </p:stCondLst>
                                  <p:childTnLst>
                                    <p:animMotion origin="layout" path="M -3.95833E-6 3.7037E-6 L -3.95833E-6 -0.0963 " pathEditMode="relative" rAng="0" ptsTypes="AA">
                                      <p:cBhvr>
                                        <p:cTn id="23" dur="500" fill="hold"/>
                                        <p:tgtEl>
                                          <p:spTgt spid="24"/>
                                        </p:tgtEl>
                                        <p:attrNameLst>
                                          <p:attrName>ppt_x</p:attrName>
                                          <p:attrName>ppt_y</p:attrName>
                                        </p:attrNameLst>
                                      </p:cBhvr>
                                      <p:rCtr x="0" y="-4815"/>
                                    </p:animMotion>
                                  </p:childTnLst>
                                </p:cTn>
                              </p:par>
                              <p:par>
                                <p:cTn id="24" presetID="10" presetClass="entr" presetSubtype="0" fill="hold" nodeType="withEffect">
                                  <p:stCondLst>
                                    <p:cond delay="25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64" presetClass="path" presetSubtype="0" decel="50000" fill="hold" nodeType="withEffect">
                                  <p:stCondLst>
                                    <p:cond delay="250"/>
                                  </p:stCondLst>
                                  <p:childTnLst>
                                    <p:animMotion origin="layout" path="M -1.04167E-6 3.7037E-6 L -1.04167E-6 -0.0963 " pathEditMode="relative" rAng="0" ptsTypes="AA">
                                      <p:cBhvr>
                                        <p:cTn id="28" dur="500" fill="hold"/>
                                        <p:tgtEl>
                                          <p:spTgt spid="25"/>
                                        </p:tgtEl>
                                        <p:attrNameLst>
                                          <p:attrName>ppt_x</p:attrName>
                                          <p:attrName>ppt_y</p:attrName>
                                        </p:attrNameLst>
                                      </p:cBhvr>
                                      <p:rCtr x="0" y="-4815"/>
                                    </p:animMotion>
                                  </p:childTnLst>
                                </p:cTn>
                              </p:par>
                              <p:par>
                                <p:cTn id="29" presetID="10" presetClass="entr" presetSubtype="0" fill="hold" nodeType="withEffect">
                                  <p:stCondLst>
                                    <p:cond delay="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64" presetClass="path" presetSubtype="0" accel="50000" decel="50000" fill="hold" nodeType="withEffect">
                                  <p:stCondLst>
                                    <p:cond delay="500"/>
                                  </p:stCondLst>
                                  <p:childTnLst>
                                    <p:animMotion origin="layout" path="M 1.66667E-6 3.7037E-6 L 1.66667E-6 -0.0963 " pathEditMode="relative" rAng="0" ptsTypes="AA">
                                      <p:cBhvr>
                                        <p:cTn id="33" dur="500" fill="hold"/>
                                        <p:tgtEl>
                                          <p:spTgt spid="26"/>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0EADCD82-1446-5AFD-0B1A-D8EECA558183}"/>
              </a:ext>
            </a:extLst>
          </p:cNvPr>
          <p:cNvSpPr/>
          <p:nvPr/>
        </p:nvSpPr>
        <p:spPr>
          <a:xfrm>
            <a:off x="-18036950" y="1558834"/>
            <a:ext cx="18036950" cy="365088"/>
          </a:xfrm>
          <a:prstGeom prst="rightArrow">
            <a:avLst>
              <a:gd name="adj1" fmla="val 50000"/>
              <a:gd name="adj2" fmla="val 6428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Content Placeholder 5">
            <a:extLst>
              <a:ext uri="{FF2B5EF4-FFF2-40B4-BE49-F238E27FC236}">
                <a16:creationId xmlns:a16="http://schemas.microsoft.com/office/drawing/2014/main" id="{7FFC0B6D-5D6B-168F-3E32-9F9EC114543D}"/>
              </a:ext>
            </a:extLst>
          </p:cNvPr>
          <p:cNvGraphicFramePr>
            <a:graphicFrameLocks/>
          </p:cNvGraphicFramePr>
          <p:nvPr/>
        </p:nvGraphicFramePr>
        <p:xfrm>
          <a:off x="530964" y="1275134"/>
          <a:ext cx="11135519" cy="4894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7609E75-895C-234E-69E6-02B9EE0064D8}"/>
              </a:ext>
            </a:extLst>
          </p:cNvPr>
          <p:cNvSpPr>
            <a:spLocks noGrp="1"/>
          </p:cNvSpPr>
          <p:nvPr>
            <p:ph type="sldNum" sz="quarter" idx="12"/>
          </p:nvPr>
        </p:nvSpPr>
        <p:spPr/>
        <p:txBody>
          <a:bodyPr/>
          <a:lstStyle/>
          <a:p>
            <a:fld id="{A5B9B541-124E-9D4C-AB5C-0A6F787C4EB0}" type="slidenum">
              <a:rPr lang="en-US" smtClean="0"/>
              <a:t>5</a:t>
            </a:fld>
            <a:endParaRPr lang="en-US"/>
          </a:p>
        </p:txBody>
      </p:sp>
      <p:grpSp>
        <p:nvGrpSpPr>
          <p:cNvPr id="9" name="Group 8">
            <a:extLst>
              <a:ext uri="{FF2B5EF4-FFF2-40B4-BE49-F238E27FC236}">
                <a16:creationId xmlns:a16="http://schemas.microsoft.com/office/drawing/2014/main" id="{3EEF50DD-F5B1-B559-C2DB-85A93BC2AA88}"/>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C50D071F-C718-2BBF-DA01-27F369216933}"/>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5A7CBDAA-A9B3-0031-4355-DB378664136D}"/>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3C7CC048-33A3-468A-9ED4-18FCA0A5C6D0}"/>
              </a:ext>
            </a:extLst>
          </p:cNvPr>
          <p:cNvSpPr>
            <a:spLocks noGrp="1"/>
          </p:cNvSpPr>
          <p:nvPr>
            <p:ph type="title"/>
          </p:nvPr>
        </p:nvSpPr>
        <p:spPr>
          <a:xfrm>
            <a:off x="430927" y="779746"/>
            <a:ext cx="11235556" cy="359572"/>
          </a:xfrm>
        </p:spPr>
        <p:txBody>
          <a:bodyPr/>
          <a:lstStyle/>
          <a:p>
            <a:r>
              <a:rPr lang="en-US" dirty="0"/>
              <a:t>Archery governance structure</a:t>
            </a:r>
          </a:p>
        </p:txBody>
      </p:sp>
      <p:cxnSp>
        <p:nvCxnSpPr>
          <p:cNvPr id="2" name="Straight Connector 1">
            <a:extLst>
              <a:ext uri="{FF2B5EF4-FFF2-40B4-BE49-F238E27FC236}">
                <a16:creationId xmlns:a16="http://schemas.microsoft.com/office/drawing/2014/main" id="{33D2C267-E5B9-A4E2-B9C6-736FA5DC3B24}"/>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FBA8BA1-A848-B184-F517-4E8F73FA40C0}"/>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17377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9"/>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63" presetClass="path" presetSubtype="0" accel="50000" decel="50000" fill="hold" grpId="0" nodeType="withEffect">
                                  <p:stCondLst>
                                    <p:cond delay="0"/>
                                  </p:stCondLst>
                                  <p:childTnLst>
                                    <p:animMotion origin="layout" path="M 3.54167E-6 4.81481E-6 L 0.79349 -0.00278 " pathEditMode="relative" rAng="0" ptsTypes="AA">
                                      <p:cBhvr>
                                        <p:cTn id="19" dur="2000" fill="hold"/>
                                        <p:tgtEl>
                                          <p:spTgt spid="8"/>
                                        </p:tgtEl>
                                        <p:attrNameLst>
                                          <p:attrName>ppt_x</p:attrName>
                                          <p:attrName>ppt_y</p:attrName>
                                        </p:attrNameLst>
                                      </p:cBhvr>
                                      <p:rCtr x="3967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p:bldAsOne/>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5">
            <a:extLst>
              <a:ext uri="{FF2B5EF4-FFF2-40B4-BE49-F238E27FC236}">
                <a16:creationId xmlns:a16="http://schemas.microsoft.com/office/drawing/2014/main" id="{6C4D3CA8-0FC0-09D1-F904-CCCE28EA5DAE}"/>
              </a:ext>
            </a:extLst>
          </p:cNvPr>
          <p:cNvPicPr>
            <a:picLocks/>
          </p:cNvPicPr>
          <p:nvPr/>
        </p:nvPicPr>
        <p:blipFill>
          <a:blip r:embed="rId3"/>
          <a:srcRect t="8117" b="8117"/>
          <a:stretch/>
        </p:blipFill>
        <p:spPr>
          <a:xfrm>
            <a:off x="6952463" y="-327008"/>
            <a:ext cx="6096000" cy="6858000"/>
          </a:xfrm>
          <a:prstGeom prst="rect">
            <a:avLst/>
          </a:prstGeom>
        </p:spPr>
      </p:pic>
      <p:grpSp>
        <p:nvGrpSpPr>
          <p:cNvPr id="17" name="Group 16">
            <a:extLst>
              <a:ext uri="{FF2B5EF4-FFF2-40B4-BE49-F238E27FC236}">
                <a16:creationId xmlns:a16="http://schemas.microsoft.com/office/drawing/2014/main" id="{B3667778-7EE9-9A99-9569-B198A21CBB7D}"/>
              </a:ext>
            </a:extLst>
          </p:cNvPr>
          <p:cNvGrpSpPr/>
          <p:nvPr/>
        </p:nvGrpSpPr>
        <p:grpSpPr>
          <a:xfrm>
            <a:off x="-4364736" y="0"/>
            <a:ext cx="14465358" cy="6858001"/>
            <a:chOff x="-6541325" y="0"/>
            <a:chExt cx="14465358" cy="6858001"/>
          </a:xfrm>
        </p:grpSpPr>
        <p:sp>
          <p:nvSpPr>
            <p:cNvPr id="18" name="Parallelogram 17">
              <a:extLst>
                <a:ext uri="{FF2B5EF4-FFF2-40B4-BE49-F238E27FC236}">
                  <a16:creationId xmlns:a16="http://schemas.microsoft.com/office/drawing/2014/main" id="{AAB92933-C540-6D4F-1F2E-F7DF07FEE439}"/>
                </a:ext>
              </a:extLst>
            </p:cNvPr>
            <p:cNvSpPr/>
            <p:nvPr/>
          </p:nvSpPr>
          <p:spPr>
            <a:xfrm flipV="1">
              <a:off x="2506895" y="0"/>
              <a:ext cx="5417138" cy="6858001"/>
            </a:xfrm>
            <a:prstGeom prst="parallelogram">
              <a:avLst>
                <a:gd name="adj" fmla="val 4158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A5CA923-F78C-2A7A-9953-AE33DACFB85D}"/>
                </a:ext>
              </a:extLst>
            </p:cNvPr>
            <p:cNvSpPr/>
            <p:nvPr/>
          </p:nvSpPr>
          <p:spPr>
            <a:xfrm>
              <a:off x="-6541325" y="0"/>
              <a:ext cx="1175679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a:extLst>
              <a:ext uri="{FF2B5EF4-FFF2-40B4-BE49-F238E27FC236}">
                <a16:creationId xmlns:a16="http://schemas.microsoft.com/office/drawing/2014/main" id="{BF4770D1-1F7B-D5E1-FD9B-FCB046E988A4}"/>
              </a:ext>
            </a:extLst>
          </p:cNvPr>
          <p:cNvSpPr>
            <a:spLocks noGrp="1"/>
          </p:cNvSpPr>
          <p:nvPr>
            <p:ph idx="1"/>
          </p:nvPr>
        </p:nvSpPr>
        <p:spPr>
          <a:xfrm>
            <a:off x="430927" y="1569790"/>
            <a:ext cx="5941082" cy="4871904"/>
          </a:xfrm>
        </p:spPr>
        <p:txBody>
          <a:bodyPr>
            <a:normAutofit/>
          </a:bodyPr>
          <a:lstStyle/>
          <a:p>
            <a:pPr marL="0" indent="0">
              <a:buNone/>
            </a:pPr>
            <a:r>
              <a:rPr lang="en-US" dirty="0"/>
              <a:t>The review resulted in several recommendations:</a:t>
            </a:r>
          </a:p>
          <a:p>
            <a:pPr marL="457200" indent="-457200">
              <a:buFont typeface="+mj-lt"/>
              <a:buAutoNum type="arabicPeriod"/>
            </a:pPr>
            <a:r>
              <a:rPr lang="en-US" dirty="0"/>
              <a:t>Development of a self-assessment tool  </a:t>
            </a:r>
          </a:p>
          <a:p>
            <a:pPr marL="457200" indent="-457200">
              <a:buFont typeface="+mj-lt"/>
              <a:buAutoNum type="arabicPeriod"/>
            </a:pPr>
            <a:r>
              <a:rPr lang="en-US" dirty="0"/>
              <a:t>A framework/principles document	 </a:t>
            </a:r>
          </a:p>
          <a:p>
            <a:pPr marL="457200" indent="-457200">
              <a:buFont typeface="+mj-lt"/>
              <a:buAutoNum type="arabicPeriod"/>
            </a:pPr>
            <a:r>
              <a:rPr lang="en-US" dirty="0"/>
              <a:t>Greater clarity and streamlining of current volunteer roles and functions</a:t>
            </a:r>
          </a:p>
          <a:p>
            <a:pPr marL="457200" indent="-457200">
              <a:buFont typeface="+mj-lt"/>
              <a:buAutoNum type="arabicPeriod"/>
            </a:pPr>
            <a:r>
              <a:rPr lang="en-US" dirty="0"/>
              <a:t>Continue to explore options for structural changes to drive efficiencies and improvements</a:t>
            </a:r>
          </a:p>
          <a:p>
            <a:endParaRPr lang="en-US" dirty="0"/>
          </a:p>
        </p:txBody>
      </p:sp>
      <p:grpSp>
        <p:nvGrpSpPr>
          <p:cNvPr id="11" name="Group 10">
            <a:extLst>
              <a:ext uri="{FF2B5EF4-FFF2-40B4-BE49-F238E27FC236}">
                <a16:creationId xmlns:a16="http://schemas.microsoft.com/office/drawing/2014/main" id="{80379415-CF69-71CE-0420-7098F2CDE9D6}"/>
              </a:ext>
            </a:extLst>
          </p:cNvPr>
          <p:cNvGrpSpPr/>
          <p:nvPr/>
        </p:nvGrpSpPr>
        <p:grpSpPr>
          <a:xfrm>
            <a:off x="0" y="779746"/>
            <a:ext cx="4948638" cy="365124"/>
            <a:chOff x="390786" y="774194"/>
            <a:chExt cx="4948638" cy="365124"/>
          </a:xfrm>
        </p:grpSpPr>
        <p:sp>
          <p:nvSpPr>
            <p:cNvPr id="12" name="Parallelogram 11">
              <a:extLst>
                <a:ext uri="{FF2B5EF4-FFF2-40B4-BE49-F238E27FC236}">
                  <a16:creationId xmlns:a16="http://schemas.microsoft.com/office/drawing/2014/main" id="{8F80BF30-48AA-5960-C381-4025314495E7}"/>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3" name="Parallelogram 12">
              <a:extLst>
                <a:ext uri="{FF2B5EF4-FFF2-40B4-BE49-F238E27FC236}">
                  <a16:creationId xmlns:a16="http://schemas.microsoft.com/office/drawing/2014/main" id="{193E8874-6CF8-96CA-E20C-24D91A14AEAB}"/>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4" name="Title 7">
            <a:extLst>
              <a:ext uri="{FF2B5EF4-FFF2-40B4-BE49-F238E27FC236}">
                <a16:creationId xmlns:a16="http://schemas.microsoft.com/office/drawing/2014/main" id="{60973E3F-E3CE-BE7C-9B46-CD13B0371B13}"/>
              </a:ext>
            </a:extLst>
          </p:cNvPr>
          <p:cNvSpPr>
            <a:spLocks noGrp="1"/>
          </p:cNvSpPr>
          <p:nvPr>
            <p:ph type="title"/>
          </p:nvPr>
        </p:nvSpPr>
        <p:spPr>
          <a:xfrm>
            <a:off x="430927" y="779746"/>
            <a:ext cx="11235556" cy="359572"/>
          </a:xfrm>
        </p:spPr>
        <p:txBody>
          <a:bodyPr/>
          <a:lstStyle/>
          <a:p>
            <a:r>
              <a:rPr lang="en-US" dirty="0"/>
              <a:t>Structure review</a:t>
            </a:r>
          </a:p>
        </p:txBody>
      </p:sp>
      <p:sp>
        <p:nvSpPr>
          <p:cNvPr id="15" name="Triangle 14">
            <a:extLst>
              <a:ext uri="{FF2B5EF4-FFF2-40B4-BE49-F238E27FC236}">
                <a16:creationId xmlns:a16="http://schemas.microsoft.com/office/drawing/2014/main" id="{B39B7284-467B-BE1B-7874-15A8942D77F4}"/>
              </a:ext>
            </a:extLst>
          </p:cNvPr>
          <p:cNvSpPr/>
          <p:nvPr/>
        </p:nvSpPr>
        <p:spPr>
          <a:xfrm>
            <a:off x="-5364480" y="6888757"/>
            <a:ext cx="17800320" cy="1895856"/>
          </a:xfrm>
          <a:prstGeom prst="triangle">
            <a:avLst>
              <a:gd name="adj" fmla="val 100000"/>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1C6E888-4F1B-E248-0D91-1A546C817948}"/>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92BC59-8B92-5C02-738B-56F2BD77A690}"/>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chemeClr val="bg1"/>
                </a:solidFill>
                <a:latin typeface="Arial" panose="020B0604020202020204" pitchFamily="34" charset="0"/>
                <a:ea typeface="+mn-ea"/>
                <a:cs typeface="Arial" panose="020B0604020202020204" pitchFamily="34" charset="0"/>
              </a:rPr>
              <a:t>Archery GB</a:t>
            </a:r>
          </a:p>
          <a:p>
            <a:r>
              <a:rPr lang="en-US" sz="1000" b="0" kern="1200" dirty="0">
                <a:solidFill>
                  <a:schemeClr val="bg1"/>
                </a:solidFill>
                <a:latin typeface="Arial" panose="020B0604020202020204" pitchFamily="34" charset="0"/>
                <a:ea typeface="+mn-ea"/>
                <a:cs typeface="Arial" panose="020B0604020202020204" pitchFamily="34" charset="0"/>
              </a:rPr>
              <a:t>AGM 20 April 2024</a:t>
            </a:r>
          </a:p>
        </p:txBody>
      </p:sp>
      <p:sp>
        <p:nvSpPr>
          <p:cNvPr id="2" name="Slide Number Placeholder 1">
            <a:extLst>
              <a:ext uri="{FF2B5EF4-FFF2-40B4-BE49-F238E27FC236}">
                <a16:creationId xmlns:a16="http://schemas.microsoft.com/office/drawing/2014/main" id="{07975B4F-15C9-593F-AB37-9FE9940D6CE9}"/>
              </a:ext>
            </a:extLst>
          </p:cNvPr>
          <p:cNvSpPr>
            <a:spLocks noGrp="1"/>
          </p:cNvSpPr>
          <p:nvPr>
            <p:ph type="sldNum" sz="quarter" idx="12"/>
          </p:nvPr>
        </p:nvSpPr>
        <p:spPr/>
        <p:txBody>
          <a:bodyPr/>
          <a:lstStyle/>
          <a:p>
            <a:fld id="{A5B9B541-124E-9D4C-AB5C-0A6F787C4EB0}"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24227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50000" fill="hold" nodeType="withEffect">
                                  <p:stCondLst>
                                    <p:cond delay="0"/>
                                  </p:stCondLst>
                                  <p:childTnLst>
                                    <p:animMotion origin="layout" path="M 0.35468 0 L -0.06732 0 " pathEditMode="relative" rAng="0" ptsTypes="AA">
                                      <p:cBhvr>
                                        <p:cTn id="6" dur="1000" fill="hold"/>
                                        <p:tgtEl>
                                          <p:spTgt spid="17"/>
                                        </p:tgtEl>
                                        <p:attrNameLst>
                                          <p:attrName>ppt_x</p:attrName>
                                          <p:attrName>ppt_y</p:attrName>
                                        </p:attrNameLst>
                                      </p:cBhvr>
                                      <p:rCtr x="-21107" y="0"/>
                                    </p:animMotion>
                                  </p:childTnLst>
                                </p:cTn>
                              </p:par>
                              <p:par>
                                <p:cTn id="7" presetID="42" presetClass="path" presetSubtype="0" decel="50000" fill="hold" grpId="0" nodeType="withEffect">
                                  <p:stCondLst>
                                    <p:cond delay="0"/>
                                  </p:stCondLst>
                                  <p:childTnLst>
                                    <p:animMotion origin="layout" path="M -3.95833E-6 -2.59259E-6 L -3.95833E-6 -0.25625 " pathEditMode="relative" rAng="0" ptsTypes="AA">
                                      <p:cBhvr>
                                        <p:cTn id="8" dur="500" fill="hold"/>
                                        <p:tgtEl>
                                          <p:spTgt spid="15"/>
                                        </p:tgtEl>
                                        <p:attrNameLst>
                                          <p:attrName>ppt_x</p:attrName>
                                          <p:attrName>ppt_y</p:attrName>
                                        </p:attrNameLst>
                                      </p:cBhvr>
                                      <p:rCtr x="0" y="-12824"/>
                                    </p:animMotion>
                                  </p:childTnLst>
                                </p:cTn>
                              </p:par>
                              <p:par>
                                <p:cTn id="9" presetID="10" presetClass="entr" presetSubtype="0" fill="hold" nodeType="withEffect">
                                  <p:stCondLst>
                                    <p:cond delay="7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63" presetClass="path" presetSubtype="0" accel="50000" decel="50000" fill="hold" nodeType="withEffect">
                                  <p:stCondLst>
                                    <p:cond delay="0"/>
                                  </p:stCondLst>
                                  <p:childTnLst>
                                    <p:animMotion origin="layout" path="M -4.58333E-6 2.22222E-6 L 0.02917 2.22222E-6 " pathEditMode="relative" rAng="0" ptsTypes="AA">
                                      <p:cBhvr>
                                        <p:cTn id="13" dur="500" fill="hold"/>
                                        <p:tgtEl>
                                          <p:spTgt spid="11"/>
                                        </p:tgtEl>
                                        <p:attrNameLst>
                                          <p:attrName>ppt_x</p:attrName>
                                          <p:attrName>ppt_y</p:attrName>
                                        </p:attrNameLst>
                                      </p:cBhvr>
                                      <p:rCtr x="1458" y="0"/>
                                    </p:animMotion>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609E75-895C-234E-69E6-02B9EE0064D8}"/>
              </a:ext>
            </a:extLst>
          </p:cNvPr>
          <p:cNvSpPr>
            <a:spLocks noGrp="1"/>
          </p:cNvSpPr>
          <p:nvPr>
            <p:ph type="sldNum" sz="quarter" idx="12"/>
          </p:nvPr>
        </p:nvSpPr>
        <p:spPr/>
        <p:txBody>
          <a:bodyPr/>
          <a:lstStyle/>
          <a:p>
            <a:fld id="{A5B9B541-124E-9D4C-AB5C-0A6F787C4EB0}" type="slidenum">
              <a:rPr lang="en-US" smtClean="0"/>
              <a:t>7</a:t>
            </a:fld>
            <a:endParaRPr lang="en-US"/>
          </a:p>
        </p:txBody>
      </p:sp>
      <p:grpSp>
        <p:nvGrpSpPr>
          <p:cNvPr id="9" name="Group 8">
            <a:extLst>
              <a:ext uri="{FF2B5EF4-FFF2-40B4-BE49-F238E27FC236}">
                <a16:creationId xmlns:a16="http://schemas.microsoft.com/office/drawing/2014/main" id="{3EEF50DD-F5B1-B559-C2DB-85A93BC2AA88}"/>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C50D071F-C718-2BBF-DA01-27F369216933}"/>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5A7CBDAA-A9B3-0031-4355-DB378664136D}"/>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3C7CC048-33A3-468A-9ED4-18FCA0A5C6D0}"/>
              </a:ext>
            </a:extLst>
          </p:cNvPr>
          <p:cNvSpPr>
            <a:spLocks noGrp="1"/>
          </p:cNvSpPr>
          <p:nvPr>
            <p:ph type="title"/>
          </p:nvPr>
        </p:nvSpPr>
        <p:spPr>
          <a:xfrm>
            <a:off x="430927" y="779746"/>
            <a:ext cx="11235556" cy="359572"/>
          </a:xfrm>
        </p:spPr>
        <p:txBody>
          <a:bodyPr/>
          <a:lstStyle/>
          <a:p>
            <a:r>
              <a:rPr lang="en-US" dirty="0"/>
              <a:t>Membership review</a:t>
            </a:r>
          </a:p>
        </p:txBody>
      </p:sp>
      <p:grpSp>
        <p:nvGrpSpPr>
          <p:cNvPr id="26" name="Group 25">
            <a:extLst>
              <a:ext uri="{FF2B5EF4-FFF2-40B4-BE49-F238E27FC236}">
                <a16:creationId xmlns:a16="http://schemas.microsoft.com/office/drawing/2014/main" id="{99CC1157-E569-4934-6485-71B2412E8521}"/>
              </a:ext>
            </a:extLst>
          </p:cNvPr>
          <p:cNvGrpSpPr/>
          <p:nvPr/>
        </p:nvGrpSpPr>
        <p:grpSpPr>
          <a:xfrm>
            <a:off x="8113776" y="2606328"/>
            <a:ext cx="3560064" cy="4251672"/>
            <a:chOff x="8113776" y="1966248"/>
            <a:chExt cx="3560064" cy="4251672"/>
          </a:xfrm>
          <a:solidFill>
            <a:srgbClr val="DC0000">
              <a:alpha val="40392"/>
            </a:srgbClr>
          </a:solidFill>
        </p:grpSpPr>
        <p:sp>
          <p:nvSpPr>
            <p:cNvPr id="19" name="Rectangle 18">
              <a:extLst>
                <a:ext uri="{FF2B5EF4-FFF2-40B4-BE49-F238E27FC236}">
                  <a16:creationId xmlns:a16="http://schemas.microsoft.com/office/drawing/2014/main" id="{7B5FE073-F421-4738-DDC9-390151CE60BA}"/>
                </a:ext>
              </a:extLst>
            </p:cNvPr>
            <p:cNvSpPr/>
            <p:nvPr/>
          </p:nvSpPr>
          <p:spPr>
            <a:xfrm>
              <a:off x="8113776" y="1966248"/>
              <a:ext cx="3560064" cy="4251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600"/>
                </a:spcBef>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Stage 3</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All-member online survey with 2,620 completes</a:t>
              </a:r>
            </a:p>
            <a:p>
              <a:pPr marL="342900" indent="-342900">
                <a:lnSpc>
                  <a:spcPct val="107000"/>
                </a:lnSpc>
                <a:spcAft>
                  <a:spcPts val="800"/>
                </a:spcAft>
                <a:buFont typeface="Arial" panose="020B0604020202020204" pitchFamily="34" charset="0"/>
                <a:buChar char="•"/>
              </a:pPr>
              <a:endParaRPr lang="en-GB" dirty="0">
                <a:solidFill>
                  <a:srgbClr val="142B55"/>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A60A01F5-BD0B-CE94-4BBF-BA052E0F93D5}"/>
                </a:ext>
              </a:extLst>
            </p:cNvPr>
            <p:cNvCxnSpPr>
              <a:cxnSpLocks/>
            </p:cNvCxnSpPr>
            <p:nvPr/>
          </p:nvCxnSpPr>
          <p:spPr>
            <a:xfrm>
              <a:off x="8674608" y="2682240"/>
              <a:ext cx="2438400" cy="0"/>
            </a:xfrm>
            <a:prstGeom prst="line">
              <a:avLst/>
            </a:prstGeom>
            <a:grpFill/>
            <a:ln>
              <a:solidFill>
                <a:srgbClr val="DC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9DAD0B4-F0D7-78AE-3FB9-C9BD4BF2CD36}"/>
              </a:ext>
            </a:extLst>
          </p:cNvPr>
          <p:cNvGrpSpPr/>
          <p:nvPr/>
        </p:nvGrpSpPr>
        <p:grpSpPr>
          <a:xfrm>
            <a:off x="4325112" y="2606328"/>
            <a:ext cx="3560064" cy="4251672"/>
            <a:chOff x="4325112" y="1966248"/>
            <a:chExt cx="3560064" cy="4251672"/>
          </a:xfrm>
          <a:solidFill>
            <a:srgbClr val="DC0000">
              <a:alpha val="40392"/>
            </a:srgbClr>
          </a:solidFill>
        </p:grpSpPr>
        <p:sp>
          <p:nvSpPr>
            <p:cNvPr id="18" name="Rectangle 17">
              <a:extLst>
                <a:ext uri="{FF2B5EF4-FFF2-40B4-BE49-F238E27FC236}">
                  <a16:creationId xmlns:a16="http://schemas.microsoft.com/office/drawing/2014/main" id="{B8E5462E-5254-8E13-901A-B09C4C90193B}"/>
                </a:ext>
              </a:extLst>
            </p:cNvPr>
            <p:cNvSpPr/>
            <p:nvPr/>
          </p:nvSpPr>
          <p:spPr>
            <a:xfrm>
              <a:off x="4325112" y="1966248"/>
              <a:ext cx="3560064" cy="4251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Stage 2</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x16 members depth interviews (across a mix </a:t>
              </a:r>
              <a:br>
                <a:rPr lang="en-GB" dirty="0">
                  <a:solidFill>
                    <a:srgbClr val="142B55"/>
                  </a:solidFill>
                  <a:latin typeface="Arial" panose="020B0604020202020204" pitchFamily="34" charset="0"/>
                  <a:cs typeface="Arial" panose="020B0604020202020204" pitchFamily="34" charset="0"/>
                </a:rPr>
              </a:br>
              <a:r>
                <a:rPr lang="en-GB" dirty="0">
                  <a:solidFill>
                    <a:srgbClr val="142B55"/>
                  </a:solidFill>
                  <a:latin typeface="Arial" panose="020B0604020202020204" pitchFamily="34" charset="0"/>
                  <a:cs typeface="Arial" panose="020B0604020202020204" pitchFamily="34" charset="0"/>
                </a:rPr>
                <a:t>of segments) </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x9 lapsed depth Interviews </a:t>
              </a:r>
            </a:p>
            <a:p>
              <a:pPr marL="342900" indent="-342900">
                <a:lnSpc>
                  <a:spcPct val="107000"/>
                </a:lnSpc>
                <a:spcAft>
                  <a:spcPts val="800"/>
                </a:spcAft>
                <a:buFont typeface="Arial" panose="020B0604020202020204" pitchFamily="34" charset="0"/>
                <a:buChar char="•"/>
              </a:pPr>
              <a:endParaRPr lang="en-GB" dirty="0">
                <a:solidFill>
                  <a:srgbClr val="142B55"/>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56777E6-7E8F-5EFB-02AC-1BD2E7BF66BC}"/>
                </a:ext>
              </a:extLst>
            </p:cNvPr>
            <p:cNvCxnSpPr>
              <a:cxnSpLocks/>
            </p:cNvCxnSpPr>
            <p:nvPr/>
          </p:nvCxnSpPr>
          <p:spPr>
            <a:xfrm>
              <a:off x="4885944" y="2682240"/>
              <a:ext cx="2438400" cy="0"/>
            </a:xfrm>
            <a:prstGeom prst="line">
              <a:avLst/>
            </a:prstGeom>
            <a:grpFill/>
            <a:ln>
              <a:solidFill>
                <a:srgbClr val="DC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BDCA5A1-86D7-9F8C-94BC-C24E1777E83D}"/>
              </a:ext>
            </a:extLst>
          </p:cNvPr>
          <p:cNvGrpSpPr/>
          <p:nvPr/>
        </p:nvGrpSpPr>
        <p:grpSpPr>
          <a:xfrm>
            <a:off x="536448" y="2606328"/>
            <a:ext cx="3560064" cy="4251672"/>
            <a:chOff x="536448" y="1966248"/>
            <a:chExt cx="3560064" cy="4251672"/>
          </a:xfrm>
          <a:solidFill>
            <a:srgbClr val="DC0000">
              <a:alpha val="40392"/>
            </a:srgbClr>
          </a:solidFill>
        </p:grpSpPr>
        <p:sp>
          <p:nvSpPr>
            <p:cNvPr id="15" name="Rectangle 14">
              <a:extLst>
                <a:ext uri="{FF2B5EF4-FFF2-40B4-BE49-F238E27FC236}">
                  <a16:creationId xmlns:a16="http://schemas.microsoft.com/office/drawing/2014/main" id="{33F6D186-651F-38B7-6CEA-D54D8A8BF093}"/>
                </a:ext>
              </a:extLst>
            </p:cNvPr>
            <p:cNvSpPr/>
            <p:nvPr/>
          </p:nvSpPr>
          <p:spPr>
            <a:xfrm>
              <a:off x="536448" y="1966248"/>
              <a:ext cx="3560064" cy="425167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1200"/>
                </a:spcAft>
              </a:pPr>
              <a:br>
                <a:rPr lang="en-US" sz="2000" b="1" dirty="0">
                  <a:solidFill>
                    <a:srgbClr val="142B55"/>
                  </a:solidFill>
                  <a:latin typeface="Arial" panose="020B0604020202020204" pitchFamily="34" charset="0"/>
                  <a:cs typeface="Arial" panose="020B0604020202020204" pitchFamily="34" charset="0"/>
                </a:rPr>
              </a:br>
              <a:r>
                <a:rPr lang="en-US" sz="2000" b="1" dirty="0">
                  <a:solidFill>
                    <a:srgbClr val="142B55"/>
                  </a:solidFill>
                  <a:latin typeface="Arial" panose="020B0604020202020204" pitchFamily="34" charset="0"/>
                  <a:cs typeface="Arial" panose="020B0604020202020204" pitchFamily="34" charset="0"/>
                </a:rPr>
                <a:t>Stage 1</a:t>
              </a:r>
              <a:endParaRPr lang="en-US" sz="20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b="1" dirty="0">
                  <a:solidFill>
                    <a:srgbClr val="142B55"/>
                  </a:solidFill>
                  <a:latin typeface="Arial" panose="020B0604020202020204" pitchFamily="34" charset="0"/>
                  <a:cs typeface="Arial" panose="020B0604020202020204" pitchFamily="34" charset="0"/>
                </a:rPr>
                <a:t>x20 Secretaries depth interviews </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Across Regions / Counties</a:t>
              </a:r>
            </a:p>
            <a:p>
              <a:pPr marL="342900" indent="-342900">
                <a:lnSpc>
                  <a:spcPct val="107000"/>
                </a:lnSpc>
                <a:spcAft>
                  <a:spcPts val="800"/>
                </a:spcAft>
                <a:buFont typeface="Arial" panose="020B0604020202020204" pitchFamily="34" charset="0"/>
                <a:buChar char="•"/>
              </a:pPr>
              <a:r>
                <a:rPr lang="en-GB" dirty="0">
                  <a:solidFill>
                    <a:srgbClr val="142B55"/>
                  </a:solidFill>
                  <a:latin typeface="Arial" panose="020B0604020202020204" pitchFamily="34" charset="0"/>
                  <a:cs typeface="Arial" panose="020B0604020202020204" pitchFamily="34" charset="0"/>
                </a:rPr>
                <a:t>Many wore different hats including treasurers, previous county board seats, judges and coaches. </a:t>
              </a:r>
            </a:p>
            <a:p>
              <a:pPr marL="342900" indent="-342900">
                <a:lnSpc>
                  <a:spcPct val="107000"/>
                </a:lnSpc>
                <a:spcAft>
                  <a:spcPts val="800"/>
                </a:spcAft>
                <a:buFont typeface="Arial" panose="020B0604020202020204" pitchFamily="34" charset="0"/>
                <a:buChar char="•"/>
              </a:pPr>
              <a:endParaRPr lang="en-GB" dirty="0">
                <a:solidFill>
                  <a:srgbClr val="142B55"/>
                </a:solidFill>
                <a:latin typeface="Arial" panose="020B0604020202020204" pitchFamily="34" charset="0"/>
                <a:cs typeface="Arial" panose="020B0604020202020204" pitchFamily="34" charset="0"/>
              </a:endParaRPr>
            </a:p>
            <a:p>
              <a:pPr algn="ctr"/>
              <a:endParaRPr lang="en-US" sz="2000" dirty="0">
                <a:solidFill>
                  <a:srgbClr val="142B55"/>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9C07A5F-0561-4F89-E800-F7E976E6437E}"/>
                </a:ext>
              </a:extLst>
            </p:cNvPr>
            <p:cNvCxnSpPr>
              <a:cxnSpLocks/>
            </p:cNvCxnSpPr>
            <p:nvPr/>
          </p:nvCxnSpPr>
          <p:spPr>
            <a:xfrm>
              <a:off x="1097280" y="2682240"/>
              <a:ext cx="2438400" cy="0"/>
            </a:xfrm>
            <a:prstGeom prst="line">
              <a:avLst/>
            </a:prstGeom>
            <a:grpFill/>
            <a:ln>
              <a:solidFill>
                <a:srgbClr val="DC0000"/>
              </a:solidFill>
            </a:ln>
          </p:spPr>
          <p:style>
            <a:lnRef idx="1">
              <a:schemeClr val="accent1"/>
            </a:lnRef>
            <a:fillRef idx="0">
              <a:schemeClr val="accent1"/>
            </a:fillRef>
            <a:effectRef idx="0">
              <a:schemeClr val="accent1"/>
            </a:effectRef>
            <a:fontRef idx="minor">
              <a:schemeClr val="tx1"/>
            </a:fontRef>
          </p:style>
        </p:cxnSp>
      </p:grpSp>
      <p:graphicFrame>
        <p:nvGraphicFramePr>
          <p:cNvPr id="7" name="Content Placeholder 6">
            <a:extLst>
              <a:ext uri="{FF2B5EF4-FFF2-40B4-BE49-F238E27FC236}">
                <a16:creationId xmlns:a16="http://schemas.microsoft.com/office/drawing/2014/main" id="{BE14AE25-80E7-8B49-6C65-EF35EB297C98}"/>
              </a:ext>
            </a:extLst>
          </p:cNvPr>
          <p:cNvGraphicFramePr>
            <a:graphicFrameLocks noGrp="1"/>
          </p:cNvGraphicFramePr>
          <p:nvPr>
            <p:ph idx="1"/>
          </p:nvPr>
        </p:nvGraphicFramePr>
        <p:xfrm>
          <a:off x="8359752" y="1937094"/>
          <a:ext cx="3021981" cy="414116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D5383403-A05E-425B-D8B4-6D406C5CEFF5}"/>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4AD0E9-5C53-7C65-F6DC-24A371B14749}"/>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
        <p:nvSpPr>
          <p:cNvPr id="2" name="TextBox 1">
            <a:extLst>
              <a:ext uri="{FF2B5EF4-FFF2-40B4-BE49-F238E27FC236}">
                <a16:creationId xmlns:a16="http://schemas.microsoft.com/office/drawing/2014/main" id="{BB9020BB-C033-090E-642B-A4A99313E38F}"/>
              </a:ext>
            </a:extLst>
          </p:cNvPr>
          <p:cNvSpPr txBox="1"/>
          <p:nvPr/>
        </p:nvSpPr>
        <p:spPr>
          <a:xfrm>
            <a:off x="8359752" y="6299459"/>
            <a:ext cx="3180080" cy="461665"/>
          </a:xfrm>
          <a:prstGeom prst="rect">
            <a:avLst/>
          </a:prstGeom>
          <a:noFill/>
        </p:spPr>
        <p:txBody>
          <a:bodyPr wrap="square" rtlCol="0">
            <a:spAutoFit/>
          </a:bodyPr>
          <a:lstStyle/>
          <a:p>
            <a:r>
              <a:rPr lang="en-GB" sz="1200" dirty="0"/>
              <a:t>* Through C-SAT, the membership is segmented based on activity, spend &amp; involvement</a:t>
            </a:r>
          </a:p>
        </p:txBody>
      </p:sp>
    </p:spTree>
    <p:extLst>
      <p:ext uri="{BB962C8B-B14F-4D97-AF65-F5344CB8AC3E}">
        <p14:creationId xmlns:p14="http://schemas.microsoft.com/office/powerpoint/2010/main" val="32126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9"/>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64" presetClass="path" presetSubtype="0" decel="50000" fill="hold" nodeType="withEffect">
                                  <p:stCondLst>
                                    <p:cond delay="0"/>
                                  </p:stCondLst>
                                  <p:childTnLst>
                                    <p:animMotion origin="layout" path="M -3.95833E-6 3.7037E-6 L -3.95833E-6 -0.0963 " pathEditMode="relative" rAng="0" ptsTypes="AA">
                                      <p:cBhvr>
                                        <p:cTn id="19" dur="500" fill="hold"/>
                                        <p:tgtEl>
                                          <p:spTgt spid="24"/>
                                        </p:tgtEl>
                                        <p:attrNameLst>
                                          <p:attrName>ppt_x</p:attrName>
                                          <p:attrName>ppt_y</p:attrName>
                                        </p:attrNameLst>
                                      </p:cBhvr>
                                      <p:rCtr x="0" y="-4815"/>
                                    </p:animMotion>
                                  </p:childTnLst>
                                </p:cTn>
                              </p:par>
                              <p:par>
                                <p:cTn id="20" presetID="10" presetClass="entr" presetSubtype="0" fill="hold"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64" presetClass="path" presetSubtype="0" decel="50000" fill="hold" nodeType="withEffect">
                                  <p:stCondLst>
                                    <p:cond delay="250"/>
                                  </p:stCondLst>
                                  <p:childTnLst>
                                    <p:animMotion origin="layout" path="M -1.04167E-6 3.7037E-6 L -1.04167E-6 -0.0963 " pathEditMode="relative" rAng="0" ptsTypes="AA">
                                      <p:cBhvr>
                                        <p:cTn id="24" dur="500" fill="hold"/>
                                        <p:tgtEl>
                                          <p:spTgt spid="25"/>
                                        </p:tgtEl>
                                        <p:attrNameLst>
                                          <p:attrName>ppt_x</p:attrName>
                                          <p:attrName>ppt_y</p:attrName>
                                        </p:attrNameLst>
                                      </p:cBhvr>
                                      <p:rCtr x="0" y="-4815"/>
                                    </p:animMotion>
                                  </p:childTnLst>
                                </p:cTn>
                              </p:par>
                              <p:par>
                                <p:cTn id="25" presetID="10" presetClass="entr" presetSubtype="0" fill="hold" nodeType="withEffect">
                                  <p:stCondLst>
                                    <p:cond delay="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64" presetClass="path" presetSubtype="0" accel="50000" decel="50000" fill="hold" nodeType="withEffect">
                                  <p:stCondLst>
                                    <p:cond delay="500"/>
                                  </p:stCondLst>
                                  <p:childTnLst>
                                    <p:animMotion origin="layout" path="M 1.66667E-6 3.7037E-6 L 1.66667E-6 -0.0963 " pathEditMode="relative" rAng="0" ptsTypes="AA">
                                      <p:cBhvr>
                                        <p:cTn id="29" dur="500" fill="hold"/>
                                        <p:tgtEl>
                                          <p:spTgt spid="26"/>
                                        </p:tgtEl>
                                        <p:attrNameLst>
                                          <p:attrName>ppt_x</p:attrName>
                                          <p:attrName>ppt_y</p:attrName>
                                        </p:attrNameLst>
                                      </p:cBhvr>
                                      <p:rCtr x="0" y="-4815"/>
                                    </p:animMotion>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609E75-895C-234E-69E6-02B9EE0064D8}"/>
              </a:ext>
            </a:extLst>
          </p:cNvPr>
          <p:cNvSpPr>
            <a:spLocks noGrp="1"/>
          </p:cNvSpPr>
          <p:nvPr>
            <p:ph type="sldNum" sz="quarter" idx="12"/>
          </p:nvPr>
        </p:nvSpPr>
        <p:spPr/>
        <p:txBody>
          <a:bodyPr/>
          <a:lstStyle/>
          <a:p>
            <a:fld id="{A5B9B541-124E-9D4C-AB5C-0A6F787C4EB0}" type="slidenum">
              <a:rPr lang="en-US" smtClean="0"/>
              <a:t>8</a:t>
            </a:fld>
            <a:endParaRPr lang="en-US"/>
          </a:p>
        </p:txBody>
      </p:sp>
      <p:grpSp>
        <p:nvGrpSpPr>
          <p:cNvPr id="9" name="Group 8">
            <a:extLst>
              <a:ext uri="{FF2B5EF4-FFF2-40B4-BE49-F238E27FC236}">
                <a16:creationId xmlns:a16="http://schemas.microsoft.com/office/drawing/2014/main" id="{3EEF50DD-F5B1-B559-C2DB-85A93BC2AA88}"/>
              </a:ext>
            </a:extLst>
          </p:cNvPr>
          <p:cNvGrpSpPr/>
          <p:nvPr/>
        </p:nvGrpSpPr>
        <p:grpSpPr>
          <a:xfrm>
            <a:off x="0" y="779746"/>
            <a:ext cx="4948638" cy="365124"/>
            <a:chOff x="390786" y="774194"/>
            <a:chExt cx="4948638" cy="365124"/>
          </a:xfrm>
        </p:grpSpPr>
        <p:sp>
          <p:nvSpPr>
            <p:cNvPr id="11" name="Parallelogram 10">
              <a:extLst>
                <a:ext uri="{FF2B5EF4-FFF2-40B4-BE49-F238E27FC236}">
                  <a16:creationId xmlns:a16="http://schemas.microsoft.com/office/drawing/2014/main" id="{C50D071F-C718-2BBF-DA01-27F369216933}"/>
                </a:ext>
              </a:extLst>
            </p:cNvPr>
            <p:cNvSpPr/>
            <p:nvPr userDrawn="1"/>
          </p:nvSpPr>
          <p:spPr>
            <a:xfrm flipV="1">
              <a:off x="1963554" y="774194"/>
              <a:ext cx="3375870" cy="365124"/>
            </a:xfrm>
            <a:prstGeom prst="parallelogram">
              <a:avLst>
                <a:gd name="adj" fmla="val 7578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sp>
          <p:nvSpPr>
            <p:cNvPr id="12" name="Parallelogram 11">
              <a:extLst>
                <a:ext uri="{FF2B5EF4-FFF2-40B4-BE49-F238E27FC236}">
                  <a16:creationId xmlns:a16="http://schemas.microsoft.com/office/drawing/2014/main" id="{5A7CBDAA-A9B3-0031-4355-DB378664136D}"/>
                </a:ext>
              </a:extLst>
            </p:cNvPr>
            <p:cNvSpPr/>
            <p:nvPr userDrawn="1"/>
          </p:nvSpPr>
          <p:spPr>
            <a:xfrm flipV="1">
              <a:off x="390786" y="774194"/>
              <a:ext cx="2047614" cy="365124"/>
            </a:xfrm>
            <a:prstGeom prst="parallelogram">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42B55"/>
                </a:solidFill>
              </a:endParaRPr>
            </a:p>
          </p:txBody>
        </p:sp>
      </p:grpSp>
      <p:sp>
        <p:nvSpPr>
          <p:cNvPr id="13" name="Title 7">
            <a:extLst>
              <a:ext uri="{FF2B5EF4-FFF2-40B4-BE49-F238E27FC236}">
                <a16:creationId xmlns:a16="http://schemas.microsoft.com/office/drawing/2014/main" id="{3C7CC048-33A3-468A-9ED4-18FCA0A5C6D0}"/>
              </a:ext>
            </a:extLst>
          </p:cNvPr>
          <p:cNvSpPr>
            <a:spLocks noGrp="1"/>
          </p:cNvSpPr>
          <p:nvPr>
            <p:ph type="title"/>
          </p:nvPr>
        </p:nvSpPr>
        <p:spPr>
          <a:xfrm>
            <a:off x="430927" y="779746"/>
            <a:ext cx="11235556" cy="359572"/>
          </a:xfrm>
        </p:spPr>
        <p:txBody>
          <a:bodyPr/>
          <a:lstStyle/>
          <a:p>
            <a:r>
              <a:rPr lang="en-US" dirty="0"/>
              <a:t>Creating value for our members</a:t>
            </a:r>
          </a:p>
        </p:txBody>
      </p:sp>
      <p:sp>
        <p:nvSpPr>
          <p:cNvPr id="14" name="Content Placeholder 1">
            <a:extLst>
              <a:ext uri="{FF2B5EF4-FFF2-40B4-BE49-F238E27FC236}">
                <a16:creationId xmlns:a16="http://schemas.microsoft.com/office/drawing/2014/main" id="{62715C0E-CE64-5B7F-6FDB-49CCA7F8FF58}"/>
              </a:ext>
            </a:extLst>
          </p:cNvPr>
          <p:cNvSpPr>
            <a:spLocks noGrp="1"/>
          </p:cNvSpPr>
          <p:nvPr>
            <p:ph idx="1"/>
          </p:nvPr>
        </p:nvSpPr>
        <p:spPr>
          <a:xfrm>
            <a:off x="444380" y="1243260"/>
            <a:ext cx="11235556" cy="722988"/>
          </a:xfrm>
        </p:spPr>
        <p:txBody>
          <a:bodyPr>
            <a:normAutofit/>
          </a:bodyPr>
          <a:lstStyle/>
          <a:p>
            <a:pPr marL="0" indent="0">
              <a:buNone/>
            </a:pPr>
            <a:r>
              <a:rPr lang="en-GB" sz="1900" b="1" dirty="0">
                <a:solidFill>
                  <a:schemeClr val="tx1"/>
                </a:solidFill>
              </a:rPr>
              <a:t>A new member-centric offer, that provides value and tangible benefits for all. </a:t>
            </a:r>
            <a:endParaRPr lang="en-GB" sz="1900" b="1" dirty="0"/>
          </a:p>
          <a:p>
            <a:endParaRPr lang="en-US" dirty="0"/>
          </a:p>
          <a:p>
            <a:endParaRPr lang="en-US" dirty="0"/>
          </a:p>
          <a:p>
            <a:endParaRPr lang="en-US" dirty="0"/>
          </a:p>
          <a:p>
            <a:endParaRPr lang="en-US" dirty="0"/>
          </a:p>
          <a:p>
            <a:endParaRPr lang="en-US" dirty="0"/>
          </a:p>
        </p:txBody>
      </p:sp>
      <p:grpSp>
        <p:nvGrpSpPr>
          <p:cNvPr id="8" name="Group 7">
            <a:extLst>
              <a:ext uri="{FF2B5EF4-FFF2-40B4-BE49-F238E27FC236}">
                <a16:creationId xmlns:a16="http://schemas.microsoft.com/office/drawing/2014/main" id="{EF3E418C-7120-FDA2-60C5-975FB13828D8}"/>
              </a:ext>
            </a:extLst>
          </p:cNvPr>
          <p:cNvGrpSpPr/>
          <p:nvPr/>
        </p:nvGrpSpPr>
        <p:grpSpPr>
          <a:xfrm>
            <a:off x="536448" y="2606328"/>
            <a:ext cx="3560064" cy="4251672"/>
            <a:chOff x="536448" y="2606328"/>
            <a:chExt cx="3560064" cy="4251672"/>
          </a:xfrm>
        </p:grpSpPr>
        <p:sp>
          <p:nvSpPr>
            <p:cNvPr id="15" name="Rectangle 14">
              <a:extLst>
                <a:ext uri="{FF2B5EF4-FFF2-40B4-BE49-F238E27FC236}">
                  <a16:creationId xmlns:a16="http://schemas.microsoft.com/office/drawing/2014/main" id="{33F6D186-651F-38B7-6CEA-D54D8A8BF093}"/>
                </a:ext>
              </a:extLst>
            </p:cNvPr>
            <p:cNvSpPr/>
            <p:nvPr/>
          </p:nvSpPr>
          <p:spPr>
            <a:xfrm>
              <a:off x="536448" y="260632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Adults</a:t>
              </a: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U21 and disabled</a:t>
              </a: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Supporters and non–shooting members</a:t>
              </a: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Pay membership direct to AGB</a:t>
              </a: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Monthly pro-rata system for beginners</a:t>
              </a:r>
            </a:p>
            <a:p>
              <a:pPr marL="342900" indent="-342900">
                <a:lnSpc>
                  <a:spcPct val="107000"/>
                </a:lnSpc>
                <a:spcAft>
                  <a:spcPts val="8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Clear and defined offer of benefits including insurance</a:t>
              </a:r>
              <a:endParaRPr lang="en-US" sz="1600" dirty="0">
                <a:solidFill>
                  <a:srgbClr val="142B55"/>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AF9CC1-09E0-F3E6-9292-00C6F58A3EE9}"/>
                </a:ext>
              </a:extLst>
            </p:cNvPr>
            <p:cNvSpPr/>
            <p:nvPr/>
          </p:nvSpPr>
          <p:spPr>
            <a:xfrm>
              <a:off x="536448" y="2606328"/>
              <a:ext cx="3560064" cy="661128"/>
            </a:xfrm>
            <a:prstGeom prst="rect">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Members</a:t>
              </a:r>
              <a:endParaRPr lang="en-US" sz="1800"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C3459AE4-086D-477A-AE46-F22B73F669C8}"/>
              </a:ext>
            </a:extLst>
          </p:cNvPr>
          <p:cNvGrpSpPr/>
          <p:nvPr/>
        </p:nvGrpSpPr>
        <p:grpSpPr>
          <a:xfrm>
            <a:off x="4325112" y="2606328"/>
            <a:ext cx="3560064" cy="4251672"/>
            <a:chOff x="4325112" y="2606328"/>
            <a:chExt cx="3560064" cy="4251672"/>
          </a:xfrm>
        </p:grpSpPr>
        <p:sp>
          <p:nvSpPr>
            <p:cNvPr id="18" name="Rectangle 17">
              <a:extLst>
                <a:ext uri="{FF2B5EF4-FFF2-40B4-BE49-F238E27FC236}">
                  <a16:creationId xmlns:a16="http://schemas.microsoft.com/office/drawing/2014/main" id="{B8E5462E-5254-8E13-901A-B09C4C90193B}"/>
                </a:ext>
              </a:extLst>
            </p:cNvPr>
            <p:cNvSpPr/>
            <p:nvPr/>
          </p:nvSpPr>
          <p:spPr>
            <a:xfrm>
              <a:off x="4325112" y="260632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Governance, Legal, Risk and Insurance support</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Funding opportunities</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Resources to support members in their job roles</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Third party discounts from archery retailers</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Marketing and promotion support</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Exclusive access to club shop, Start Archery Week, club finder, experience finder </a:t>
              </a:r>
            </a:p>
          </p:txBody>
        </p:sp>
        <p:sp>
          <p:nvSpPr>
            <p:cNvPr id="6" name="Rectangle 5">
              <a:extLst>
                <a:ext uri="{FF2B5EF4-FFF2-40B4-BE49-F238E27FC236}">
                  <a16:creationId xmlns:a16="http://schemas.microsoft.com/office/drawing/2014/main" id="{F4D9DAA0-55CD-650E-4332-2BB5E2F18B7C}"/>
                </a:ext>
              </a:extLst>
            </p:cNvPr>
            <p:cNvSpPr/>
            <p:nvPr/>
          </p:nvSpPr>
          <p:spPr>
            <a:xfrm>
              <a:off x="4328160" y="2606328"/>
              <a:ext cx="3557016" cy="661128"/>
            </a:xfrm>
            <a:prstGeom prst="rect">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Clubs, counties and regions</a:t>
              </a:r>
              <a:endParaRPr lang="en-US" sz="1800"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1B027496-CEDC-0EAB-A493-DA232AD43931}"/>
              </a:ext>
            </a:extLst>
          </p:cNvPr>
          <p:cNvGrpSpPr/>
          <p:nvPr/>
        </p:nvGrpSpPr>
        <p:grpSpPr>
          <a:xfrm>
            <a:off x="8113776" y="2606328"/>
            <a:ext cx="3560064" cy="4251672"/>
            <a:chOff x="8113776" y="2606328"/>
            <a:chExt cx="3560064" cy="4251672"/>
          </a:xfrm>
        </p:grpSpPr>
        <p:sp>
          <p:nvSpPr>
            <p:cNvPr id="19" name="Rectangle 18">
              <a:extLst>
                <a:ext uri="{FF2B5EF4-FFF2-40B4-BE49-F238E27FC236}">
                  <a16:creationId xmlns:a16="http://schemas.microsoft.com/office/drawing/2014/main" id="{7B5FE073-F421-4738-DDC9-390151CE60BA}"/>
                </a:ext>
              </a:extLst>
            </p:cNvPr>
            <p:cNvSpPr/>
            <p:nvPr/>
          </p:nvSpPr>
          <p:spPr>
            <a:xfrm>
              <a:off x="8113776" y="2606328"/>
              <a:ext cx="3560064" cy="4251672"/>
            </a:xfrm>
            <a:prstGeom prst="rect">
              <a:avLst/>
            </a:prstGeom>
            <a:solidFill>
              <a:srgbClr val="142B55">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GB" sz="1600" dirty="0">
                <a:solidFill>
                  <a:srgbClr val="142B55"/>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Provide more value through membership</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More resources and benefits</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Up-skill and develop them to deliver engaging and inclusive sessions</a:t>
              </a:r>
            </a:p>
            <a:p>
              <a:pPr marL="285750" indent="-285750">
                <a:spcAft>
                  <a:spcPts val="1200"/>
                </a:spcAft>
                <a:buFont typeface="Arial" panose="020B0604020202020204" pitchFamily="34" charset="0"/>
                <a:buChar char="•"/>
              </a:pPr>
              <a:r>
                <a:rPr lang="en-GB" sz="1600" dirty="0">
                  <a:solidFill>
                    <a:srgbClr val="142B55"/>
                  </a:solidFill>
                  <a:latin typeface="Arial" panose="020B0604020202020204" pitchFamily="34" charset="0"/>
                  <a:cs typeface="Arial" panose="020B0604020202020204" pitchFamily="34" charset="0"/>
                </a:rPr>
                <a:t>Archery UK and e-zines – feel part of the community and in-tune with what’s going on in archery</a:t>
              </a:r>
            </a:p>
          </p:txBody>
        </p:sp>
        <p:sp>
          <p:nvSpPr>
            <p:cNvPr id="7" name="Rectangle 6">
              <a:extLst>
                <a:ext uri="{FF2B5EF4-FFF2-40B4-BE49-F238E27FC236}">
                  <a16:creationId xmlns:a16="http://schemas.microsoft.com/office/drawing/2014/main" id="{5C494C57-D35C-C3E1-74F0-8A1DE109FA29}"/>
                </a:ext>
              </a:extLst>
            </p:cNvPr>
            <p:cNvSpPr/>
            <p:nvPr/>
          </p:nvSpPr>
          <p:spPr>
            <a:xfrm>
              <a:off x="8113776" y="2606328"/>
              <a:ext cx="3552707" cy="661128"/>
            </a:xfrm>
            <a:prstGeom prst="rect">
              <a:avLst/>
            </a:prstGeom>
            <a:solidFill>
              <a:srgbClr val="14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latin typeface="Arial" panose="020B0604020202020204" pitchFamily="34" charset="0"/>
                  <a:cs typeface="Arial" panose="020B0604020202020204" pitchFamily="34" charset="0"/>
                </a:rPr>
                <a:t>Instructors</a:t>
              </a:r>
              <a:endParaRPr lang="en-US" sz="1800" dirty="0">
                <a:solidFill>
                  <a:schemeClr val="bg1"/>
                </a:solidFill>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B0A45289-130C-5882-83A9-3460D479DBC6}"/>
              </a:ext>
            </a:extLst>
          </p:cNvPr>
          <p:cNvCxnSpPr>
            <a:cxnSpLocks/>
          </p:cNvCxnSpPr>
          <p:nvPr/>
        </p:nvCxnSpPr>
        <p:spPr>
          <a:xfrm>
            <a:off x="525517" y="6350822"/>
            <a:ext cx="11140966" cy="0"/>
          </a:xfrm>
          <a:prstGeom prst="line">
            <a:avLst/>
          </a:prstGeom>
          <a:ln>
            <a:solidFill>
              <a:srgbClr val="DC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72CA43-E4EB-8793-1AD1-9F3D3089688F}"/>
              </a:ext>
            </a:extLst>
          </p:cNvPr>
          <p:cNvSpPr txBox="1"/>
          <p:nvPr/>
        </p:nvSpPr>
        <p:spPr>
          <a:xfrm>
            <a:off x="432292" y="6380907"/>
            <a:ext cx="3891691" cy="400110"/>
          </a:xfrm>
          <a:prstGeom prst="rect">
            <a:avLst/>
          </a:prstGeom>
          <a:noFill/>
        </p:spPr>
        <p:txBody>
          <a:bodyPr wrap="square" rtlCol="0">
            <a:spAutoFit/>
          </a:bodyPr>
          <a:lstStyle/>
          <a:p>
            <a:r>
              <a:rPr lang="en-US" sz="1000" b="1" kern="1200" dirty="0">
                <a:solidFill>
                  <a:srgbClr val="142B55"/>
                </a:solidFill>
                <a:latin typeface="Arial" panose="020B0604020202020204" pitchFamily="34" charset="0"/>
                <a:ea typeface="+mn-ea"/>
                <a:cs typeface="Arial" panose="020B0604020202020204" pitchFamily="34" charset="0"/>
              </a:rPr>
              <a:t>Archery GB</a:t>
            </a:r>
          </a:p>
          <a:p>
            <a:r>
              <a:rPr lang="en-US" sz="1000" b="0" kern="1200" dirty="0">
                <a:solidFill>
                  <a:srgbClr val="142B55"/>
                </a:solidFill>
                <a:latin typeface="Arial" panose="020B0604020202020204" pitchFamily="34" charset="0"/>
                <a:ea typeface="+mn-ea"/>
                <a:cs typeface="Arial" panose="020B0604020202020204" pitchFamily="34" charset="0"/>
              </a:rPr>
              <a:t>AGM 20 April 2024</a:t>
            </a:r>
          </a:p>
        </p:txBody>
      </p:sp>
    </p:spTree>
    <p:extLst>
      <p:ext uri="{BB962C8B-B14F-4D97-AF65-F5344CB8AC3E}">
        <p14:creationId xmlns:p14="http://schemas.microsoft.com/office/powerpoint/2010/main" val="19659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50000" decel="50000" fill="hold" nodeType="withEffect">
                                  <p:stCondLst>
                                    <p:cond delay="0"/>
                                  </p:stCondLst>
                                  <p:childTnLst>
                                    <p:animMotion origin="layout" path="M -4.58333E-6 2.22222E-6 L 0.02917 2.22222E-6 " pathEditMode="relative" rAng="0" ptsTypes="AA">
                                      <p:cBhvr>
                                        <p:cTn id="9" dur="500" fill="hold"/>
                                        <p:tgtEl>
                                          <p:spTgt spid="9"/>
                                        </p:tgtEl>
                                        <p:attrNameLst>
                                          <p:attrName>ppt_x</p:attrName>
                                          <p:attrName>ppt_y</p:attrName>
                                        </p:attrNameLst>
                                      </p:cBhvr>
                                      <p:rCtr x="1458" y="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64" presetClass="path" presetSubtype="0" decel="50000" fill="hold" nodeType="withEffect">
                                  <p:stCondLst>
                                    <p:cond delay="0"/>
                                  </p:stCondLst>
                                  <p:childTnLst>
                                    <p:animMotion origin="layout" path="M 1.66667E-6 0.00185 L 1.66667E-6 -0.0963 " pathEditMode="relative" rAng="0" ptsTypes="AA">
                                      <p:cBhvr>
                                        <p:cTn id="23" dur="500" fill="hold"/>
                                        <p:tgtEl>
                                          <p:spTgt spid="16"/>
                                        </p:tgtEl>
                                        <p:attrNameLst>
                                          <p:attrName>ppt_x</p:attrName>
                                          <p:attrName>ppt_y</p:attrName>
                                        </p:attrNameLst>
                                      </p:cBhvr>
                                      <p:rCtr x="0" y="-4907"/>
                                    </p:animMotion>
                                  </p:childTnLst>
                                </p:cTn>
                              </p:par>
                              <p:par>
                                <p:cTn id="24" presetID="10" presetClass="entr" presetSubtype="0"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64" presetClass="path" presetSubtype="0" decel="50000" fill="hold" nodeType="withEffect">
                                  <p:stCondLst>
                                    <p:cond delay="250"/>
                                  </p:stCondLst>
                                  <p:childTnLst>
                                    <p:animMotion origin="layout" path="M -1.04167E-6 -0.00371 L -1.04167E-6 -0.09653 " pathEditMode="relative" rAng="0" ptsTypes="AA">
                                      <p:cBhvr>
                                        <p:cTn id="28" dur="500" fill="hold"/>
                                        <p:tgtEl>
                                          <p:spTgt spid="10"/>
                                        </p:tgtEl>
                                        <p:attrNameLst>
                                          <p:attrName>ppt_x</p:attrName>
                                          <p:attrName>ppt_y</p:attrName>
                                        </p:attrNameLst>
                                      </p:cBhvr>
                                      <p:rCtr x="0" y="-4653"/>
                                    </p:animMotion>
                                  </p:childTnLst>
                                </p:cTn>
                              </p:par>
                              <p:par>
                                <p:cTn id="29" presetID="10" presetClass="entr" presetSubtype="0"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64" presetClass="path" presetSubtype="0" decel="50000" fill="hold" nodeType="withEffect">
                                  <p:stCondLst>
                                    <p:cond delay="500"/>
                                  </p:stCondLst>
                                  <p:childTnLst>
                                    <p:animMotion origin="layout" path="M -3.95833E-6 3.7037E-6 L -3.95833E-6 -0.0963 " pathEditMode="relative" rAng="0" ptsTypes="AA">
                                      <p:cBhvr>
                                        <p:cTn id="33" dur="500" fill="hold"/>
                                        <p:tgtEl>
                                          <p:spTgt spid="8"/>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theme/theme1.xml><?xml version="1.0" encoding="utf-8"?>
<a:theme xmlns:a="http://schemas.openxmlformats.org/drawingml/2006/main" name="Office Theme">
  <a:themeElements>
    <a:clrScheme name="Custom 3">
      <a:dk1>
        <a:srgbClr val="142B54"/>
      </a:dk1>
      <a:lt1>
        <a:srgbClr val="FFFFFF"/>
      </a:lt1>
      <a:dk2>
        <a:srgbClr val="DB0000"/>
      </a:dk2>
      <a:lt2>
        <a:srgbClr val="E7E6E6"/>
      </a:lt2>
      <a:accent1>
        <a:srgbClr val="DB0000"/>
      </a:accent1>
      <a:accent2>
        <a:srgbClr val="142B54"/>
      </a:accent2>
      <a:accent3>
        <a:srgbClr val="7996AE"/>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0144737D3FC4682C3B43A50FE0184" ma:contentTypeVersion="14" ma:contentTypeDescription="Create a new document." ma:contentTypeScope="" ma:versionID="9269a971b0f76a379c3493494284c7fe">
  <xsd:schema xmlns:xsd="http://www.w3.org/2001/XMLSchema" xmlns:xs="http://www.w3.org/2001/XMLSchema" xmlns:p="http://schemas.microsoft.com/office/2006/metadata/properties" xmlns:ns1="http://schemas.microsoft.com/sharepoint/v3" xmlns:ns2="37b1f176-be83-47f0-97ee-5eb9ce2a5a76" xmlns:ns3="214ce669-35c7-4977-988f-7d73bb8d3a3b" targetNamespace="http://schemas.microsoft.com/office/2006/metadata/properties" ma:root="true" ma:fieldsID="872f04b0cdb29be729ebb0f1e54639f4" ns1:_="" ns2:_="" ns3:_="">
    <xsd:import namespace="http://schemas.microsoft.com/sharepoint/v3"/>
    <xsd:import namespace="37b1f176-be83-47f0-97ee-5eb9ce2a5a76"/>
    <xsd:import namespace="214ce669-35c7-4977-988f-7d73bb8d3a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1f176-be83-47f0-97ee-5eb9ce2a5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4ce669-35c7-4977-988f-7d73bb8d3a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14ce669-35c7-4977-988f-7d73bb8d3a3b">
      <UserInfo>
        <DisplayName>Emma Kasprzak</DisplayName>
        <AccountId>73</AccountId>
        <AccountType/>
      </UserInfo>
    </SharedWithUsers>
  </documentManagement>
</p:properties>
</file>

<file path=customXml/itemProps1.xml><?xml version="1.0" encoding="utf-8"?>
<ds:datastoreItem xmlns:ds="http://schemas.openxmlformats.org/officeDocument/2006/customXml" ds:itemID="{62C5DBAC-99F4-40C2-924D-86A810C22532}"/>
</file>

<file path=customXml/itemProps2.xml><?xml version="1.0" encoding="utf-8"?>
<ds:datastoreItem xmlns:ds="http://schemas.openxmlformats.org/officeDocument/2006/customXml" ds:itemID="{C5633278-B8AF-4CE6-BA17-F7D1388A8940}"/>
</file>

<file path=customXml/itemProps3.xml><?xml version="1.0" encoding="utf-8"?>
<ds:datastoreItem xmlns:ds="http://schemas.openxmlformats.org/officeDocument/2006/customXml" ds:itemID="{F879F0D3-D9FF-46C5-8E8E-CBE48D8DDFED}"/>
</file>

<file path=docProps/app.xml><?xml version="1.0" encoding="utf-8"?>
<Properties xmlns="http://schemas.openxmlformats.org/officeDocument/2006/extended-properties" xmlns:vt="http://schemas.openxmlformats.org/officeDocument/2006/docPropsVTypes">
  <TotalTime>0</TotalTime>
  <Words>4614</Words>
  <Application>Microsoft Office PowerPoint</Application>
  <PresentationFormat>Widescreen</PresentationFormat>
  <Paragraphs>450</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Arial</vt:lpstr>
      <vt:lpstr>Calibri</vt:lpstr>
      <vt:lpstr>Eurostile</vt:lpstr>
      <vt:lpstr>Eurostile-Bold</vt:lpstr>
      <vt:lpstr>Montserrat</vt:lpstr>
      <vt:lpstr>Montserrat Medium</vt:lpstr>
      <vt:lpstr>Montserrat SemiBold</vt:lpstr>
      <vt:lpstr>Seaford</vt:lpstr>
      <vt:lpstr>Segoe UI</vt:lpstr>
      <vt:lpstr>Symbol</vt:lpstr>
      <vt:lpstr>Office Theme</vt:lpstr>
      <vt:lpstr>Enriching lives through archery  Archery GB AGM 20th April 2024  Ruth Hall, Chief Executive</vt:lpstr>
      <vt:lpstr>Enriching lives through archery  Archery GB AGM 20th April 2024  Ruth Hall, Chief Executive</vt:lpstr>
      <vt:lpstr>Chief Executive’s update</vt:lpstr>
      <vt:lpstr>Annual Report and Strategic Update</vt:lpstr>
      <vt:lpstr>Structure review</vt:lpstr>
      <vt:lpstr>Archery governance structure</vt:lpstr>
      <vt:lpstr>Structure review</vt:lpstr>
      <vt:lpstr>Membership review</vt:lpstr>
      <vt:lpstr>Creating value for our members</vt:lpstr>
      <vt:lpstr>Timeline and next steps</vt:lpstr>
      <vt:lpstr>Aim for Paris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Barrett</dc:creator>
  <cp:lastModifiedBy>Ruth Hall</cp:lastModifiedBy>
  <cp:revision>137</cp:revision>
  <dcterms:created xsi:type="dcterms:W3CDTF">2024-04-03T14:08:08Z</dcterms:created>
  <dcterms:modified xsi:type="dcterms:W3CDTF">2024-04-20T08:59:54Z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0x01010018A0144737D3FC4682C3B43A50FE0184</vt:lpwstr>
  </property>
</Properties>
</file>